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6" r:id="rId4"/>
    <p:sldId id="258" r:id="rId5"/>
    <p:sldId id="260" r:id="rId6"/>
  </p:sldIdLst>
  <p:sldSz cx="6858000" cy="9906000" type="A4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556" y="-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Muller Tribler" userId="e71d6247-8836-45fc-b901-ff9f576ed8b3" providerId="ADAL" clId="{80B9C043-A45F-4830-AF2D-170EF95D53A3}"/>
    <pc:docChg chg="delSld modSld">
      <pc:chgData name="Peter Muller Tribler" userId="e71d6247-8836-45fc-b901-ff9f576ed8b3" providerId="ADAL" clId="{80B9C043-A45F-4830-AF2D-170EF95D53A3}" dt="2024-06-23T12:37:50.120" v="51" actId="2696"/>
      <pc:docMkLst>
        <pc:docMk/>
      </pc:docMkLst>
      <pc:sldChg chg="modSp mod">
        <pc:chgData name="Peter Muller Tribler" userId="e71d6247-8836-45fc-b901-ff9f576ed8b3" providerId="ADAL" clId="{80B9C043-A45F-4830-AF2D-170EF95D53A3}" dt="2024-06-23T12:37:42.025" v="50" actId="20577"/>
        <pc:sldMkLst>
          <pc:docMk/>
          <pc:sldMk cId="3098808764" sldId="259"/>
        </pc:sldMkLst>
        <pc:spChg chg="mod">
          <ac:chgData name="Peter Muller Tribler" userId="e71d6247-8836-45fc-b901-ff9f576ed8b3" providerId="ADAL" clId="{80B9C043-A45F-4830-AF2D-170EF95D53A3}" dt="2024-06-23T12:37:42.025" v="50" actId="20577"/>
          <ac:spMkLst>
            <pc:docMk/>
            <pc:sldMk cId="3098808764" sldId="259"/>
            <ac:spMk id="5" creationId="{3EA7249D-9D5C-C860-6FE6-22E0DB9A6C30}"/>
          </ac:spMkLst>
        </pc:spChg>
      </pc:sldChg>
      <pc:sldChg chg="del">
        <pc:chgData name="Peter Muller Tribler" userId="e71d6247-8836-45fc-b901-ff9f576ed8b3" providerId="ADAL" clId="{80B9C043-A45F-4830-AF2D-170EF95D53A3}" dt="2024-06-23T12:37:50.120" v="51" actId="2696"/>
        <pc:sldMkLst>
          <pc:docMk/>
          <pc:sldMk cId="550973184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DE0BA-6636-6ED4-A218-CFDC117A5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A214D7-99D1-9539-7CC4-2061D0E8E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A7A7E-E347-2264-1466-1A59CA27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1F4D1-DF2F-A02C-734D-D868DE088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06838-CF3B-1751-C73B-C995E61DC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805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D84D-5C91-9756-71AE-8B55DD8F5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4E4B46-CE99-BFA7-FC2D-749E22DA3C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CC21A-9A57-A149-BF77-A6879BBDC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C5392-2CB4-E6B0-EBD1-5B792E2E0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EB51C-D617-4E60-CA68-BEDFBB105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4219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080A2A-4D4B-2945-8156-BCA5A19C9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77CBA-9009-6319-3342-0D563B0C0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6CA95-C1C6-EA31-00B7-15C6D3A08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AC213-F224-582E-A20E-522E289FF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A607D-FF5A-BC84-89C7-E48D0D51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7697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B915-11C7-D62C-8129-AE40EFF6E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8F077-7878-0D13-5E65-256BA6B2C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C8EEC-E53B-453F-4982-BEA7262C2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AB52B-A819-43DD-9A91-002B7CD2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A9625-171D-EE9D-B0B2-769B2728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071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82073-86C7-C9F9-7BA4-02B54E327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E7D05-2513-6400-2997-CC169F5BB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035C8-FF99-F858-9318-75D5B3A8C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C585D-79AD-D276-FAFB-EEF815FC6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5D07F-9861-3591-DAF1-769F19C58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230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BD06-CDF5-03AF-1BBA-81FE2E2CD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45F22-74A2-08BD-18D8-C114A978FB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B20CBB-A6B9-D40A-3BC0-D9461E25F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B5139-28D7-518F-F9F3-04D6FA54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FE62FA-7831-0BF7-8DE2-AD5F7047B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F5A674-7ADA-45F8-729C-7D32A280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771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A62C7-75B0-3974-6562-7DDBC9011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F43B7-200A-0DA7-38C0-3BD1EDFF4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01EB2-81B9-F86C-B3E6-3B810AE84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6D272-8E72-4386-3095-90D19EBB6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3FBE35-0FEF-AECF-1FB4-C2D6BFC330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8234A-012A-73F4-DB89-C2705233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914955-2422-9BAA-246B-422E6CBEA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BB94FA-4416-7E26-8145-73CA43356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3795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45D05-5123-8CC6-81CC-E6C15DF19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EF25A6-2703-7690-7B1F-83D213F5A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532FAD-3D85-6963-FCEC-12FDAF4F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C3BAD-66CF-BB00-A6E7-9D36E26A0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655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D3A3DC-3071-3C91-05EF-11584331E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1A7F7D-3DDF-669D-B6F2-E4A341086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8A668-BC91-FD50-8875-1C5D8C0E1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387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3CCC-8FBD-809E-A7C4-D91F1CB27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046AE-12F0-89E5-541B-66518D190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20114-ECF0-1927-76D3-CE4C0C4C9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7BC46-ED57-ADB3-58DE-D3D212784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732E3-59C3-DCC0-0CD0-A000CE09E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EBB3C-A12A-E984-654C-D5CCF3EC9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03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8F80D-A45B-D3DE-1B80-02828E79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521E52-F943-CA6F-24A8-19F556BC3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DE49A-3C5E-A00D-160B-30BC5DAAB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4A6D1-45D5-AC5B-0066-B3A93BC7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80946-99F3-BFBA-1576-F032E3C8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A5883-7A70-542D-E7F9-D51D5EC89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4879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D572A-23AF-81C9-8D5B-9D48E1B44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2A09B-2C16-67B8-84E3-A4F8387E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31C19-AF73-6E7E-DBF4-A1433AB854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54731-E815-6AD2-0BD1-C68D742C2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D78B1-B656-E54B-42C9-0F47AD17F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5445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43-CfukEgs" TargetMode="External"/><Relationship Id="rId2" Type="http://schemas.openxmlformats.org/officeDocument/2006/relationships/hyperlink" Target="https://www.youtube.com/watch?v=FHtvDA0W34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EA7249D-9D5C-C860-6FE6-22E0DB9A6C30}"/>
              </a:ext>
            </a:extLst>
          </p:cNvPr>
          <p:cNvSpPr txBox="1"/>
          <p:nvPr/>
        </p:nvSpPr>
        <p:spPr>
          <a:xfrm>
            <a:off x="373324" y="311074"/>
            <a:ext cx="5994778" cy="607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600" b="1" kern="0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Bevægelse med luftmodstand: fald med </a:t>
            </a:r>
            <a:r>
              <a:rPr lang="da-DK" sz="1600" b="1" kern="0" dirty="0" err="1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muffinforme</a:t>
            </a:r>
            <a:r>
              <a:rPr lang="da-DK" sz="1600" b="1" kern="0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og terminalhastighed</a:t>
            </a:r>
          </a:p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400" b="1" kern="0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Indhold</a:t>
            </a:r>
            <a:endParaRPr lang="da-DK" sz="1400" b="1" kern="0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1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Side:</a:t>
            </a:r>
          </a:p>
          <a:p>
            <a:pPr marL="228600" indent="-228600">
              <a:lnSpc>
                <a:spcPct val="107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da-DK" sz="11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Didaktiske overvejelser</a:t>
            </a:r>
          </a:p>
          <a:p>
            <a:pPr marL="228600" indent="-228600">
              <a:lnSpc>
                <a:spcPct val="107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da-DK" sz="1100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Lærervejledning: Detaljeret plan for undervisningen</a:t>
            </a:r>
          </a:p>
          <a:p>
            <a:pPr marL="228600" indent="-228600">
              <a:lnSpc>
                <a:spcPct val="107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da-DK" sz="11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Forsøgsskitse og tabel til måledata (Brobygning grundskole)</a:t>
            </a:r>
          </a:p>
          <a:p>
            <a:pPr marL="228600" indent="-228600">
              <a:lnSpc>
                <a:spcPct val="107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da-DK" sz="1100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Koordinatsystem til indtegning af måledata</a:t>
            </a:r>
          </a:p>
          <a:p>
            <a:pPr marL="228600" indent="-228600">
              <a:lnSpc>
                <a:spcPct val="107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da-DK" sz="11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Energibetragtninger (Fysik C udvidelse)</a:t>
            </a:r>
            <a:endParaRPr lang="da-DK" sz="1100" kern="0" dirty="0">
              <a:solidFill>
                <a:srgbClr val="2F549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600" b="1" kern="0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Didaktiske overvejelser</a:t>
            </a:r>
          </a:p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100" kern="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Grundelementet i dette materiale, forsøget med måling af </a:t>
            </a:r>
            <a:r>
              <a:rPr lang="da-DK" sz="1100" kern="0" dirty="0" err="1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faldtid</a:t>
            </a:r>
            <a:r>
              <a:rPr lang="da-DK" sz="1100" kern="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da-DK" sz="1100" kern="0" dirty="0" err="1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muffinforme</a:t>
            </a:r>
            <a:r>
              <a:rPr lang="da-DK" sz="1100" kern="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er tiltænkt 60 min lektion i fysik med brobygningselever fra grundskolen. Undervisning er tilrettelagt så forsøgsskitse og koordinatsystemet printes til eleverne, ét sæt per gruppe af 2-3 elever, og de eneste digitale remedier der skal bruges er elevernes telefon til at fungere som stopur og lommeregner. Der er efterfølgende mulighed for at udvide efterbehandlingen af forsøget til fysik C-B-A niveau, her er angivet arbejdsspørgsmål til C-niv.</a:t>
            </a:r>
          </a:p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100" kern="0" dirty="0">
                <a:ea typeface="Calibri" panose="020F0502020204030204" pitchFamily="34" charset="0"/>
                <a:cs typeface="Calibri" panose="020F0502020204030204" pitchFamily="34" charset="0"/>
              </a:rPr>
              <a:t>Det præfabrikerede koordinatsystem imødekommer at mange elever har svært ved at lave et koordinatsystem med korrekt skalering af akserne.</a:t>
            </a:r>
          </a:p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100" kern="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Det indledende og det afsluttende videoklip er med til at perspektivere emnet og gøre det lidt mere appellerende til eleverne.</a:t>
            </a:r>
          </a:p>
          <a:p>
            <a:pPr>
              <a:lnSpc>
                <a:spcPct val="107000"/>
              </a:lnSpc>
              <a:spcBef>
                <a:spcPts val="1200"/>
              </a:spcBef>
            </a:pPr>
            <a:endParaRPr lang="da-DK" sz="1400" b="1" kern="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80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EA7249D-9D5C-C860-6FE6-22E0DB9A6C30}"/>
              </a:ext>
            </a:extLst>
          </p:cNvPr>
          <p:cNvSpPr txBox="1"/>
          <p:nvPr/>
        </p:nvSpPr>
        <p:spPr>
          <a:xfrm>
            <a:off x="392374" y="311074"/>
            <a:ext cx="5994778" cy="5864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600" b="1" kern="0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Lærervejledning: D</a:t>
            </a:r>
            <a:r>
              <a:rPr lang="da-DK" sz="1600" b="1" kern="0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etaljeret plan for undervisningen 60 min forsøg og databehandling (Brobygning med grundskoleelever)</a:t>
            </a:r>
            <a:endParaRPr lang="da-DK" sz="1400" b="1" kern="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Velkommen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til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fysik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gymnasiet</a:t>
            </a:r>
            <a:endParaRPr lang="da-DK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Elevspørgsmål: hvad er fysik?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Opsamling og kort forklaring af andre emner i fysik i gymnasiet: Bevægelse, solsystemet, lys,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universe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tog galakser, elektriske kredsløb, sensorer og selvkørende biler, energi og bæredygtighed.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Dagens emne: bevægelse ved frit fald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 en kugle og en muffin form: spørg eleverne hvorfor de falder forskelligt? (OBS! vi binder sløjfe på denne demonstration til sidst når vi viser bowlingkugle og fjer)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 video af Felix og fortæl ind over</a:t>
            </a:r>
            <a:b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Felix jump, 1:30, highlights: </a:t>
            </a:r>
            <a:r>
              <a:rPr lang="da-DK" sz="11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https://www.youtube.com/watch?v=FHtvDA0W34I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914400">
              <a:lnSpc>
                <a:spcPct val="107000"/>
              </a:lnSpc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 km højde, 2012, 1357 km/h, Mach 1,25.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3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 til dagens forsøg: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 falder med luftmodstand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Forklaring af forsøgsudførelse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Hvad sker der når vi tilføjer flere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Få eleverne til at formulere en hypotese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Gør det konkret: hvordan ændres hastigheden når der er to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stedet for én? Hastighed samme, halvanden gang større, dobbelt så stor, fire gange så stor? (Lav det evt. som tavleafstemning)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3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Forsøgsudførelse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Elever danner grupper af to til tre elever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Slipper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2,5 m højde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Tager tid på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faldtid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fra 2,0 m højde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 for antal forme og </a:t>
            </a:r>
            <a:r>
              <a:rPr lang="da-DK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faldtid</a:t>
            </a: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beregn hastighed.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3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Fælles opsamling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Grupper holder deres koordinatsystem op og sætter ord på hvordan deres graf ser ud.</a:t>
            </a:r>
            <a:endParaRPr lang="da-DK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Snak om hypotesen, resultatet, og luftmodstandens afhængighed af hastighed.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3"/>
            </a:pPr>
            <a:r>
              <a:rPr lang="da-DK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Video: frit fald i vakuum, bowlingkugle og fjer.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 in Vacuum Bowling ball and feather,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varighed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4:41, </a:t>
            </a:r>
            <a:r>
              <a:rPr lang="en-US" sz="11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https://www.youtube.com/watch?v=E43-CfukEgs</a:t>
            </a:r>
            <a:endParaRPr lang="da-DK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8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185625-8A56-1041-1905-9B04FB52E947}"/>
              </a:ext>
            </a:extLst>
          </p:cNvPr>
          <p:cNvSpPr/>
          <p:nvPr/>
        </p:nvSpPr>
        <p:spPr>
          <a:xfrm>
            <a:off x="336885" y="4681117"/>
            <a:ext cx="6263878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6969024-3791-FEEF-EDDC-8683F833DEFD}"/>
              </a:ext>
            </a:extLst>
          </p:cNvPr>
          <p:cNvCxnSpPr>
            <a:cxnSpLocks/>
          </p:cNvCxnSpPr>
          <p:nvPr/>
        </p:nvCxnSpPr>
        <p:spPr>
          <a:xfrm>
            <a:off x="3538042" y="612380"/>
            <a:ext cx="0" cy="406873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9882977-8B36-B5BA-EBBC-FD6D1BEF3114}"/>
              </a:ext>
            </a:extLst>
          </p:cNvPr>
          <p:cNvSpPr txBox="1"/>
          <p:nvPr/>
        </p:nvSpPr>
        <p:spPr>
          <a:xfrm>
            <a:off x="3613770" y="2934246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Terminalhastighed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3C0DB1-716D-A328-08DF-557372EB9F41}"/>
              </a:ext>
            </a:extLst>
          </p:cNvPr>
          <p:cNvSpPr txBox="1"/>
          <p:nvPr/>
        </p:nvSpPr>
        <p:spPr>
          <a:xfrm>
            <a:off x="4925303" y="1505955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Start stopur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A6C6EC60-398D-1D6D-2FE8-317EE52847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2740691"/>
                  </p:ext>
                </p:extLst>
              </p:nvPr>
            </p:nvGraphicFramePr>
            <p:xfrm>
              <a:off x="149992" y="5830834"/>
              <a:ext cx="6568442" cy="40833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40611">
                      <a:extLst>
                        <a:ext uri="{9D8B030D-6E8A-4147-A177-3AD203B41FA5}">
                          <a16:colId xmlns:a16="http://schemas.microsoft.com/office/drawing/2014/main" val="1987113013"/>
                        </a:ext>
                      </a:extLst>
                    </a:gridCol>
                    <a:gridCol w="1538732">
                      <a:extLst>
                        <a:ext uri="{9D8B030D-6E8A-4147-A177-3AD203B41FA5}">
                          <a16:colId xmlns:a16="http://schemas.microsoft.com/office/drawing/2014/main" val="4034739146"/>
                        </a:ext>
                      </a:extLst>
                    </a:gridCol>
                    <a:gridCol w="3489099">
                      <a:extLst>
                        <a:ext uri="{9D8B030D-6E8A-4147-A177-3AD203B41FA5}">
                          <a16:colId xmlns:a16="http://schemas.microsoft.com/office/drawing/2014/main" val="1178893717"/>
                        </a:ext>
                      </a:extLst>
                    </a:gridCol>
                  </a:tblGrid>
                  <a:tr h="4961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a-DK" sz="1400" dirty="0"/>
                            <a:t>Antal forme </a:t>
                          </a:r>
                        </a:p>
                        <a:p>
                          <a:pPr algn="ctr"/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a-DK" sz="1400" dirty="0" err="1"/>
                            <a:t>Faldtid</a:t>
                          </a:r>
                          <a:endParaRPr lang="da-DK" sz="1400" dirty="0"/>
                        </a:p>
                        <a:p>
                          <a:pPr algn="ctr"/>
                          <a:r>
                            <a:rPr lang="da-DK" sz="1400" dirty="0"/>
                            <a:t>(s)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a-DK" sz="1400" dirty="0"/>
                            <a:t>Terminalhastighed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da-DK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a-DK" sz="14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a-DK" sz="1400" b="1" i="1" smtClean="0">
                                          <a:latin typeface="Cambria Math" panose="02040503050406030204" pitchFamily="18" charset="0"/>
                                        </a:rPr>
                                        <m:t>𝒎</m:t>
                                      </m:r>
                                    </m:num>
                                    <m:den>
                                      <m:r>
                                        <a:rPr lang="da-DK" sz="1400" b="1" i="1" smtClean="0">
                                          <a:latin typeface="Cambria Math" panose="02040503050406030204" pitchFamily="18" charset="0"/>
                                        </a:rPr>
                                        <m:t>𝒔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da-DK" sz="14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5679467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0055516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9554293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9324115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8027031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3106590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8172760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5778277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01202723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3475995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10668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A6C6EC60-398D-1D6D-2FE8-317EE52847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2740691"/>
                  </p:ext>
                </p:extLst>
              </p:nvPr>
            </p:nvGraphicFramePr>
            <p:xfrm>
              <a:off x="149992" y="5830834"/>
              <a:ext cx="6568442" cy="40833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40611">
                      <a:extLst>
                        <a:ext uri="{9D8B030D-6E8A-4147-A177-3AD203B41FA5}">
                          <a16:colId xmlns:a16="http://schemas.microsoft.com/office/drawing/2014/main" val="1987113013"/>
                        </a:ext>
                      </a:extLst>
                    </a:gridCol>
                    <a:gridCol w="1538732">
                      <a:extLst>
                        <a:ext uri="{9D8B030D-6E8A-4147-A177-3AD203B41FA5}">
                          <a16:colId xmlns:a16="http://schemas.microsoft.com/office/drawing/2014/main" val="4034739146"/>
                        </a:ext>
                      </a:extLst>
                    </a:gridCol>
                    <a:gridCol w="3489099">
                      <a:extLst>
                        <a:ext uri="{9D8B030D-6E8A-4147-A177-3AD203B41FA5}">
                          <a16:colId xmlns:a16="http://schemas.microsoft.com/office/drawing/2014/main" val="1178893717"/>
                        </a:ext>
                      </a:extLst>
                    </a:gridCol>
                  </a:tblGrid>
                  <a:tr h="6240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a-DK" sz="1400" dirty="0"/>
                            <a:t>Antal forme </a:t>
                          </a:r>
                        </a:p>
                        <a:p>
                          <a:pPr algn="ctr"/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a-DK" sz="1400" dirty="0" err="1"/>
                            <a:t>Faldtid</a:t>
                          </a:r>
                          <a:endParaRPr lang="da-DK" sz="1400" dirty="0"/>
                        </a:p>
                        <a:p>
                          <a:pPr algn="ctr"/>
                          <a:r>
                            <a:rPr lang="da-DK" sz="1400" dirty="0"/>
                            <a:t>(s)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>
                        <a:blipFill>
                          <a:blip r:embed="rId2"/>
                          <a:stretch>
                            <a:fillRect l="-88482" t="-971" r="-698" b="-5533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5679467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0055516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9554293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9324115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8027031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3106590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8172760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5778277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01202723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3475995"/>
                      </a:ext>
                    </a:extLst>
                  </a:tr>
                  <a:tr h="345931"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a-DK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106688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rapezoid 1">
            <a:extLst>
              <a:ext uri="{FF2B5EF4-FFF2-40B4-BE49-F238E27FC236}">
                <a16:creationId xmlns:a16="http://schemas.microsoft.com/office/drawing/2014/main" id="{BA27A582-4FBF-F014-E4D8-BB2C3A6037E4}"/>
              </a:ext>
            </a:extLst>
          </p:cNvPr>
          <p:cNvSpPr/>
          <p:nvPr/>
        </p:nvSpPr>
        <p:spPr>
          <a:xfrm rot="10800000">
            <a:off x="2721589" y="621333"/>
            <a:ext cx="567890" cy="323613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AFDBB6-9209-3950-F10C-D121949F3724}"/>
              </a:ext>
            </a:extLst>
          </p:cNvPr>
          <p:cNvCxnSpPr/>
          <p:nvPr/>
        </p:nvCxnSpPr>
        <p:spPr>
          <a:xfrm>
            <a:off x="3448621" y="793682"/>
            <a:ext cx="18010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B4E225-FAA7-30E2-CD9D-41CEEC148A61}"/>
              </a:ext>
            </a:extLst>
          </p:cNvPr>
          <p:cNvCxnSpPr/>
          <p:nvPr/>
        </p:nvCxnSpPr>
        <p:spPr>
          <a:xfrm>
            <a:off x="3447016" y="1696854"/>
            <a:ext cx="18010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A6FAD26-7450-1AE7-481E-E9B59DD49EDE}"/>
              </a:ext>
            </a:extLst>
          </p:cNvPr>
          <p:cNvCxnSpPr/>
          <p:nvPr/>
        </p:nvCxnSpPr>
        <p:spPr>
          <a:xfrm>
            <a:off x="3445411" y="4515461"/>
            <a:ext cx="18010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apezoid 26">
            <a:extLst>
              <a:ext uri="{FF2B5EF4-FFF2-40B4-BE49-F238E27FC236}">
                <a16:creationId xmlns:a16="http://schemas.microsoft.com/office/drawing/2014/main" id="{A726A47D-75C3-6114-C6A3-451326FF4B42}"/>
              </a:ext>
            </a:extLst>
          </p:cNvPr>
          <p:cNvSpPr/>
          <p:nvPr/>
        </p:nvSpPr>
        <p:spPr>
          <a:xfrm rot="10800000">
            <a:off x="2721589" y="1524506"/>
            <a:ext cx="567890" cy="323613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rapezoid 27">
            <a:extLst>
              <a:ext uri="{FF2B5EF4-FFF2-40B4-BE49-F238E27FC236}">
                <a16:creationId xmlns:a16="http://schemas.microsoft.com/office/drawing/2014/main" id="{BF70FF8A-EF07-8352-4941-CC8D3705401B}"/>
              </a:ext>
            </a:extLst>
          </p:cNvPr>
          <p:cNvSpPr/>
          <p:nvPr/>
        </p:nvSpPr>
        <p:spPr>
          <a:xfrm rot="10800000">
            <a:off x="2721590" y="4352734"/>
            <a:ext cx="567890" cy="323613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056AC2-3AD2-3749-8DFD-85EE29226EF5}"/>
              </a:ext>
            </a:extLst>
          </p:cNvPr>
          <p:cNvSpPr txBox="1"/>
          <p:nvPr/>
        </p:nvSpPr>
        <p:spPr>
          <a:xfrm>
            <a:off x="3613770" y="4300095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dirty="0"/>
              <a:t>0 m</a:t>
            </a:r>
            <a:endParaRPr lang="da-DK" sz="2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CFE132-4A4C-8CD1-48E4-222D028756AD}"/>
              </a:ext>
            </a:extLst>
          </p:cNvPr>
          <p:cNvSpPr txBox="1"/>
          <p:nvPr/>
        </p:nvSpPr>
        <p:spPr>
          <a:xfrm>
            <a:off x="3613770" y="1487908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dirty="0"/>
              <a:t>2 m</a:t>
            </a:r>
            <a:endParaRPr lang="da-DK" sz="28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17E997-B551-8B9C-BC75-0AA377B29D4A}"/>
              </a:ext>
            </a:extLst>
          </p:cNvPr>
          <p:cNvSpPr txBox="1"/>
          <p:nvPr/>
        </p:nvSpPr>
        <p:spPr>
          <a:xfrm>
            <a:off x="3613770" y="581528"/>
            <a:ext cx="771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dirty="0"/>
              <a:t>2,5 m</a:t>
            </a:r>
            <a:endParaRPr lang="da-DK" sz="2800" dirty="0"/>
          </a:p>
        </p:txBody>
      </p:sp>
      <p:pic>
        <p:nvPicPr>
          <p:cNvPr id="33" name="Graphic 32" descr="Stopwatch 66% with solid fill">
            <a:extLst>
              <a:ext uri="{FF2B5EF4-FFF2-40B4-BE49-F238E27FC236}">
                <a16:creationId xmlns:a16="http://schemas.microsoft.com/office/drawing/2014/main" id="{039CD6EA-CDDA-F614-6B65-537ABF2DA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7978" y="4167345"/>
            <a:ext cx="567771" cy="567771"/>
          </a:xfrm>
          <a:prstGeom prst="rect">
            <a:avLst/>
          </a:prstGeom>
        </p:spPr>
      </p:pic>
      <p:pic>
        <p:nvPicPr>
          <p:cNvPr id="35" name="Graphic 34" descr="Stopwatch with solid fill">
            <a:extLst>
              <a:ext uri="{FF2B5EF4-FFF2-40B4-BE49-F238E27FC236}">
                <a16:creationId xmlns:a16="http://schemas.microsoft.com/office/drawing/2014/main" id="{80A225EC-CDBE-BBE5-E96E-F1C628A8A3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78293" y="1392802"/>
            <a:ext cx="567771" cy="56777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311D15B-C0E6-A404-7669-6227F930661F}"/>
              </a:ext>
            </a:extLst>
          </p:cNvPr>
          <p:cNvSpPr txBox="1"/>
          <p:nvPr/>
        </p:nvSpPr>
        <p:spPr>
          <a:xfrm>
            <a:off x="4966959" y="430940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Stop stopur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841CB2-054B-0A67-2736-1CB7E36D0FFC}"/>
              </a:ext>
            </a:extLst>
          </p:cNvPr>
          <p:cNvSpPr txBox="1"/>
          <p:nvPr/>
        </p:nvSpPr>
        <p:spPr>
          <a:xfrm>
            <a:off x="4409784" y="634981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Slip </a:t>
            </a:r>
            <a:r>
              <a:rPr lang="da-DK" dirty="0" err="1">
                <a:latin typeface="Bradley Hand ITC" panose="03070402050302030203" pitchFamily="66" charset="0"/>
              </a:rPr>
              <a:t>muffinform</a:t>
            </a:r>
            <a:endParaRPr lang="da-DK" dirty="0">
              <a:latin typeface="Bradley Hand ITC" panose="03070402050302030203" pitchFamily="66" charset="0"/>
            </a:endParaRPr>
          </a:p>
        </p:txBody>
      </p:sp>
      <p:sp>
        <p:nvSpPr>
          <p:cNvPr id="38" name="Trapezoid 37">
            <a:extLst>
              <a:ext uri="{FF2B5EF4-FFF2-40B4-BE49-F238E27FC236}">
                <a16:creationId xmlns:a16="http://schemas.microsoft.com/office/drawing/2014/main" id="{32DA23C6-7D03-6FCB-A98D-E98543DA8BB3}"/>
              </a:ext>
            </a:extLst>
          </p:cNvPr>
          <p:cNvSpPr/>
          <p:nvPr/>
        </p:nvSpPr>
        <p:spPr>
          <a:xfrm rot="10800000">
            <a:off x="2739235" y="2658683"/>
            <a:ext cx="567890" cy="323613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DAEF723-8A2D-7140-7428-544B931DE57B}"/>
              </a:ext>
            </a:extLst>
          </p:cNvPr>
          <p:cNvCxnSpPr>
            <a:stCxn id="38" idx="0"/>
          </p:cNvCxnSpPr>
          <p:nvPr/>
        </p:nvCxnSpPr>
        <p:spPr>
          <a:xfrm flipH="1">
            <a:off x="3023179" y="2982296"/>
            <a:ext cx="1" cy="4260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8B460C-0A1B-0EF5-B7C2-9A78C12E6BB5}"/>
              </a:ext>
            </a:extLst>
          </p:cNvPr>
          <p:cNvCxnSpPr>
            <a:cxnSpLocks/>
          </p:cNvCxnSpPr>
          <p:nvPr/>
        </p:nvCxnSpPr>
        <p:spPr>
          <a:xfrm flipV="1">
            <a:off x="1187964" y="3903149"/>
            <a:ext cx="14306" cy="773198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39F895-DD31-DF91-2B83-DF0C3CDEDF8D}"/>
              </a:ext>
            </a:extLst>
          </p:cNvPr>
          <p:cNvCxnSpPr>
            <a:cxnSpLocks/>
          </p:cNvCxnSpPr>
          <p:nvPr/>
        </p:nvCxnSpPr>
        <p:spPr>
          <a:xfrm flipV="1">
            <a:off x="1998137" y="3927007"/>
            <a:ext cx="0" cy="749340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C327954-8829-99E3-B81D-A6213086C4CB}"/>
              </a:ext>
            </a:extLst>
          </p:cNvPr>
          <p:cNvSpPr/>
          <p:nvPr/>
        </p:nvSpPr>
        <p:spPr>
          <a:xfrm>
            <a:off x="982137" y="3837143"/>
            <a:ext cx="1274961" cy="898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5E57B3-9DC9-E305-91C5-B71A600566E5}"/>
              </a:ext>
            </a:extLst>
          </p:cNvPr>
          <p:cNvCxnSpPr>
            <a:cxnSpLocks/>
          </p:cNvCxnSpPr>
          <p:nvPr/>
        </p:nvCxnSpPr>
        <p:spPr>
          <a:xfrm flipV="1">
            <a:off x="1259933" y="2714638"/>
            <a:ext cx="278069" cy="112250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479D64-07F0-8DB4-D1B9-F3A6B0101F0F}"/>
              </a:ext>
            </a:extLst>
          </p:cNvPr>
          <p:cNvCxnSpPr>
            <a:cxnSpLocks/>
          </p:cNvCxnSpPr>
          <p:nvPr/>
        </p:nvCxnSpPr>
        <p:spPr>
          <a:xfrm flipH="1" flipV="1">
            <a:off x="1538002" y="2714638"/>
            <a:ext cx="220213" cy="11389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BF88E07-24DB-65F8-F13B-1745A4299C3A}"/>
              </a:ext>
            </a:extLst>
          </p:cNvPr>
          <p:cNvCxnSpPr>
            <a:cxnSpLocks/>
          </p:cNvCxnSpPr>
          <p:nvPr/>
        </p:nvCxnSpPr>
        <p:spPr>
          <a:xfrm flipH="1" flipV="1">
            <a:off x="1529535" y="1286015"/>
            <a:ext cx="11795" cy="14286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5F784E6-37C3-C0D5-BF95-C606327EF216}"/>
              </a:ext>
            </a:extLst>
          </p:cNvPr>
          <p:cNvSpPr/>
          <p:nvPr/>
        </p:nvSpPr>
        <p:spPr>
          <a:xfrm>
            <a:off x="1219700" y="591089"/>
            <a:ext cx="636604" cy="69254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FFB2FA1-BB58-6A72-81D7-4739F77D4EB6}"/>
              </a:ext>
            </a:extLst>
          </p:cNvPr>
          <p:cNvCxnSpPr>
            <a:cxnSpLocks/>
            <a:stCxn id="2" idx="3"/>
          </p:cNvCxnSpPr>
          <p:nvPr/>
        </p:nvCxnSpPr>
        <p:spPr>
          <a:xfrm flipH="1">
            <a:off x="1514426" y="783139"/>
            <a:ext cx="1247615" cy="8461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4F30F1C-9297-1508-CC67-F3E1A8FC9444}"/>
              </a:ext>
            </a:extLst>
          </p:cNvPr>
          <p:cNvCxnSpPr>
            <a:cxnSpLocks/>
          </p:cNvCxnSpPr>
          <p:nvPr/>
        </p:nvCxnSpPr>
        <p:spPr>
          <a:xfrm flipH="1">
            <a:off x="1529535" y="831427"/>
            <a:ext cx="1397873" cy="10438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14F64A40-B21E-5E67-628E-51F4CA267115}"/>
              </a:ext>
            </a:extLst>
          </p:cNvPr>
          <p:cNvSpPr/>
          <p:nvPr/>
        </p:nvSpPr>
        <p:spPr>
          <a:xfrm>
            <a:off x="1619617" y="781583"/>
            <a:ext cx="45719" cy="4984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9" name="Arc 48">
            <a:extLst>
              <a:ext uri="{FF2B5EF4-FFF2-40B4-BE49-F238E27FC236}">
                <a16:creationId xmlns:a16="http://schemas.microsoft.com/office/drawing/2014/main" id="{15009AEE-B5D2-9371-3EBF-5510F44AE868}"/>
              </a:ext>
            </a:extLst>
          </p:cNvPr>
          <p:cNvSpPr/>
          <p:nvPr/>
        </p:nvSpPr>
        <p:spPr>
          <a:xfrm rot="9900000">
            <a:off x="1512667" y="849923"/>
            <a:ext cx="375530" cy="304052"/>
          </a:xfrm>
          <a:prstGeom prst="arc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47698C9-2948-0D3A-FC68-F975C6D1DF7D}"/>
              </a:ext>
            </a:extLst>
          </p:cNvPr>
          <p:cNvSpPr txBox="1"/>
          <p:nvPr/>
        </p:nvSpPr>
        <p:spPr>
          <a:xfrm>
            <a:off x="-10058" y="-99194"/>
            <a:ext cx="3906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600" dirty="0">
                <a:latin typeface="Imprint MT Shadow" panose="04020605060303030202" pitchFamily="82" charset="0"/>
              </a:rPr>
              <a:t>Terminalhastighed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FB6497-92A6-2709-E358-2DD3081A8E9C}"/>
              </a:ext>
            </a:extLst>
          </p:cNvPr>
          <p:cNvSpPr txBox="1"/>
          <p:nvPr/>
        </p:nvSpPr>
        <p:spPr>
          <a:xfrm>
            <a:off x="1563402" y="5014280"/>
            <a:ext cx="3785506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1400" dirty="0"/>
              <a:t>Når antal forme fordobles ganges terminalhastigheden med en faktor </a:t>
            </a:r>
          </a:p>
          <a:p>
            <a:pPr algn="ctr"/>
            <a:r>
              <a:rPr lang="da-DK" sz="1400" dirty="0"/>
              <a:t>0,5 / 1 / 1,5 / 2 /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3DF7B2-0F27-E2C0-13E6-783AF764088A}"/>
              </a:ext>
            </a:extLst>
          </p:cNvPr>
          <p:cNvSpPr txBox="1"/>
          <p:nvPr/>
        </p:nvSpPr>
        <p:spPr>
          <a:xfrm>
            <a:off x="90596" y="4930796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dirty="0">
                <a:latin typeface="Imprint MT Shadow" panose="04020605060303030202" pitchFamily="82" charset="0"/>
              </a:rPr>
              <a:t>Hypotese</a:t>
            </a:r>
          </a:p>
        </p:txBody>
      </p:sp>
    </p:spTree>
    <p:extLst>
      <p:ext uri="{BB962C8B-B14F-4D97-AF65-F5344CB8AC3E}">
        <p14:creationId xmlns:p14="http://schemas.microsoft.com/office/powerpoint/2010/main" val="3778479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38A3D-50BB-EECC-7744-1B61B54CC999}"/>
              </a:ext>
            </a:extLst>
          </p:cNvPr>
          <p:cNvCxnSpPr>
            <a:cxnSpLocks/>
          </p:cNvCxnSpPr>
          <p:nvPr/>
        </p:nvCxnSpPr>
        <p:spPr>
          <a:xfrm>
            <a:off x="1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F04F55-A28E-3B2B-DED7-B33570B9D0A9}"/>
              </a:ext>
            </a:extLst>
          </p:cNvPr>
          <p:cNvCxnSpPr>
            <a:cxnSpLocks/>
          </p:cNvCxnSpPr>
          <p:nvPr/>
        </p:nvCxnSpPr>
        <p:spPr>
          <a:xfrm>
            <a:off x="5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D40E73-CAC2-2C0F-879E-D14F2713EC85}"/>
              </a:ext>
            </a:extLst>
          </p:cNvPr>
          <p:cNvCxnSpPr>
            <a:cxnSpLocks/>
          </p:cNvCxnSpPr>
          <p:nvPr/>
        </p:nvCxnSpPr>
        <p:spPr>
          <a:xfrm>
            <a:off x="9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AD6CBB-56A2-B902-295B-1E8AE9B7F1D6}"/>
              </a:ext>
            </a:extLst>
          </p:cNvPr>
          <p:cNvCxnSpPr>
            <a:cxnSpLocks/>
          </p:cNvCxnSpPr>
          <p:nvPr/>
        </p:nvCxnSpPr>
        <p:spPr>
          <a:xfrm>
            <a:off x="12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493C06-4F26-EDFE-2DCB-7A3FF7241AB9}"/>
              </a:ext>
            </a:extLst>
          </p:cNvPr>
          <p:cNvCxnSpPr>
            <a:cxnSpLocks/>
          </p:cNvCxnSpPr>
          <p:nvPr/>
        </p:nvCxnSpPr>
        <p:spPr>
          <a:xfrm>
            <a:off x="16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9F21AB-269D-3886-B727-9EFEF2F1FA31}"/>
              </a:ext>
            </a:extLst>
          </p:cNvPr>
          <p:cNvCxnSpPr>
            <a:cxnSpLocks/>
          </p:cNvCxnSpPr>
          <p:nvPr/>
        </p:nvCxnSpPr>
        <p:spPr>
          <a:xfrm>
            <a:off x="19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65223F-5200-F4C7-1D13-5585647B14DC}"/>
              </a:ext>
            </a:extLst>
          </p:cNvPr>
          <p:cNvCxnSpPr>
            <a:cxnSpLocks/>
          </p:cNvCxnSpPr>
          <p:nvPr/>
        </p:nvCxnSpPr>
        <p:spPr>
          <a:xfrm>
            <a:off x="23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534257-A411-6491-A943-4783860CA960}"/>
              </a:ext>
            </a:extLst>
          </p:cNvPr>
          <p:cNvCxnSpPr>
            <a:cxnSpLocks/>
          </p:cNvCxnSpPr>
          <p:nvPr/>
        </p:nvCxnSpPr>
        <p:spPr>
          <a:xfrm>
            <a:off x="27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352823-0EB6-B15C-FD8F-BCC9CB430EF4}"/>
              </a:ext>
            </a:extLst>
          </p:cNvPr>
          <p:cNvCxnSpPr>
            <a:cxnSpLocks/>
          </p:cNvCxnSpPr>
          <p:nvPr/>
        </p:nvCxnSpPr>
        <p:spPr>
          <a:xfrm>
            <a:off x="30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89F6D2-99DF-61DE-27D5-858D2FE5E12A}"/>
              </a:ext>
            </a:extLst>
          </p:cNvPr>
          <p:cNvCxnSpPr>
            <a:cxnSpLocks/>
          </p:cNvCxnSpPr>
          <p:nvPr/>
        </p:nvCxnSpPr>
        <p:spPr>
          <a:xfrm>
            <a:off x="34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E6B0A2-C16D-9932-0093-0E3AD1130AC4}"/>
              </a:ext>
            </a:extLst>
          </p:cNvPr>
          <p:cNvCxnSpPr>
            <a:cxnSpLocks/>
          </p:cNvCxnSpPr>
          <p:nvPr/>
        </p:nvCxnSpPr>
        <p:spPr>
          <a:xfrm>
            <a:off x="37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8EFEB4-7390-6208-0D90-6233DC685E2C}"/>
              </a:ext>
            </a:extLst>
          </p:cNvPr>
          <p:cNvCxnSpPr>
            <a:cxnSpLocks/>
          </p:cNvCxnSpPr>
          <p:nvPr/>
        </p:nvCxnSpPr>
        <p:spPr>
          <a:xfrm>
            <a:off x="41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4BC6F1-0182-A768-4B53-943455E79A8F}"/>
              </a:ext>
            </a:extLst>
          </p:cNvPr>
          <p:cNvCxnSpPr>
            <a:cxnSpLocks/>
          </p:cNvCxnSpPr>
          <p:nvPr/>
        </p:nvCxnSpPr>
        <p:spPr>
          <a:xfrm>
            <a:off x="45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560166-C4E9-9477-16E5-0DCFD13AA4A3}"/>
              </a:ext>
            </a:extLst>
          </p:cNvPr>
          <p:cNvCxnSpPr>
            <a:cxnSpLocks/>
          </p:cNvCxnSpPr>
          <p:nvPr/>
        </p:nvCxnSpPr>
        <p:spPr>
          <a:xfrm>
            <a:off x="48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D8424A-9754-0BE7-34FF-7292301312A1}"/>
              </a:ext>
            </a:extLst>
          </p:cNvPr>
          <p:cNvCxnSpPr>
            <a:cxnSpLocks/>
          </p:cNvCxnSpPr>
          <p:nvPr/>
        </p:nvCxnSpPr>
        <p:spPr>
          <a:xfrm>
            <a:off x="52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95008C-BB03-DAF4-D8E4-9A085DAEF91E}"/>
              </a:ext>
            </a:extLst>
          </p:cNvPr>
          <p:cNvCxnSpPr>
            <a:cxnSpLocks/>
          </p:cNvCxnSpPr>
          <p:nvPr/>
        </p:nvCxnSpPr>
        <p:spPr>
          <a:xfrm>
            <a:off x="55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E78770-5937-33E3-925E-BEACA275F682}"/>
              </a:ext>
            </a:extLst>
          </p:cNvPr>
          <p:cNvCxnSpPr>
            <a:cxnSpLocks/>
          </p:cNvCxnSpPr>
          <p:nvPr/>
        </p:nvCxnSpPr>
        <p:spPr>
          <a:xfrm>
            <a:off x="5958661" y="0"/>
            <a:ext cx="0" cy="9906000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7E8CBD-A309-6C6C-9179-90DADF4DC5DC}"/>
              </a:ext>
            </a:extLst>
          </p:cNvPr>
          <p:cNvCxnSpPr>
            <a:cxnSpLocks/>
          </p:cNvCxnSpPr>
          <p:nvPr/>
        </p:nvCxnSpPr>
        <p:spPr>
          <a:xfrm flipH="1">
            <a:off x="-898678" y="35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B7B471-CAD8-25BC-E256-5337B2892D0B}"/>
              </a:ext>
            </a:extLst>
          </p:cNvPr>
          <p:cNvCxnSpPr>
            <a:cxnSpLocks/>
          </p:cNvCxnSpPr>
          <p:nvPr/>
        </p:nvCxnSpPr>
        <p:spPr>
          <a:xfrm flipH="1">
            <a:off x="-898678" y="31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76B2505-33A6-4576-AADD-0A20974C31C7}"/>
              </a:ext>
            </a:extLst>
          </p:cNvPr>
          <p:cNvCxnSpPr>
            <a:cxnSpLocks/>
          </p:cNvCxnSpPr>
          <p:nvPr/>
        </p:nvCxnSpPr>
        <p:spPr>
          <a:xfrm flipH="1">
            <a:off x="-898678" y="27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06E75F8-8FE9-1B6C-AAA4-A856E641162F}"/>
              </a:ext>
            </a:extLst>
          </p:cNvPr>
          <p:cNvCxnSpPr>
            <a:cxnSpLocks/>
          </p:cNvCxnSpPr>
          <p:nvPr/>
        </p:nvCxnSpPr>
        <p:spPr>
          <a:xfrm flipH="1">
            <a:off x="-898678" y="243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3D728EA-DDDE-EA87-35E1-1AFFD72FE648}"/>
              </a:ext>
            </a:extLst>
          </p:cNvPr>
          <p:cNvCxnSpPr>
            <a:cxnSpLocks/>
          </p:cNvCxnSpPr>
          <p:nvPr/>
        </p:nvCxnSpPr>
        <p:spPr>
          <a:xfrm flipH="1">
            <a:off x="-898678" y="20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1AA22F6-C679-26D3-23C5-AD7640544CA8}"/>
              </a:ext>
            </a:extLst>
          </p:cNvPr>
          <p:cNvCxnSpPr>
            <a:cxnSpLocks/>
          </p:cNvCxnSpPr>
          <p:nvPr/>
        </p:nvCxnSpPr>
        <p:spPr>
          <a:xfrm flipH="1">
            <a:off x="-898678" y="171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A6DB1CF-834D-8E7E-8B5F-87B21D83802E}"/>
              </a:ext>
            </a:extLst>
          </p:cNvPr>
          <p:cNvCxnSpPr>
            <a:cxnSpLocks/>
          </p:cNvCxnSpPr>
          <p:nvPr/>
        </p:nvCxnSpPr>
        <p:spPr>
          <a:xfrm flipH="1">
            <a:off x="-898678" y="13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850985-CC21-54BA-4F08-F55D89DE6F0F}"/>
              </a:ext>
            </a:extLst>
          </p:cNvPr>
          <p:cNvCxnSpPr>
            <a:cxnSpLocks/>
          </p:cNvCxnSpPr>
          <p:nvPr/>
        </p:nvCxnSpPr>
        <p:spPr>
          <a:xfrm flipH="1">
            <a:off x="-898678" y="9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70533A8-8AB9-F0AC-FF81-F4BF02787466}"/>
              </a:ext>
            </a:extLst>
          </p:cNvPr>
          <p:cNvCxnSpPr>
            <a:cxnSpLocks/>
          </p:cNvCxnSpPr>
          <p:nvPr/>
        </p:nvCxnSpPr>
        <p:spPr>
          <a:xfrm flipH="1">
            <a:off x="-898678" y="6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D857BD0-E2DD-9A03-E50D-30ABFAF420A2}"/>
              </a:ext>
            </a:extLst>
          </p:cNvPr>
          <p:cNvCxnSpPr>
            <a:cxnSpLocks/>
          </p:cNvCxnSpPr>
          <p:nvPr/>
        </p:nvCxnSpPr>
        <p:spPr>
          <a:xfrm flipH="1">
            <a:off x="-898678" y="2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6D491A7-585D-D308-E5C8-45B85D935954}"/>
              </a:ext>
            </a:extLst>
          </p:cNvPr>
          <p:cNvCxnSpPr>
            <a:cxnSpLocks/>
          </p:cNvCxnSpPr>
          <p:nvPr/>
        </p:nvCxnSpPr>
        <p:spPr>
          <a:xfrm flipH="1">
            <a:off x="-898678" y="38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61D935-4F80-C1B1-61F8-01325F0C9934}"/>
              </a:ext>
            </a:extLst>
          </p:cNvPr>
          <p:cNvCxnSpPr>
            <a:cxnSpLocks/>
          </p:cNvCxnSpPr>
          <p:nvPr/>
        </p:nvCxnSpPr>
        <p:spPr>
          <a:xfrm flipH="1">
            <a:off x="-898678" y="42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AC6A45-2061-2A28-5DA7-989840486ABA}"/>
              </a:ext>
            </a:extLst>
          </p:cNvPr>
          <p:cNvCxnSpPr>
            <a:cxnSpLocks/>
          </p:cNvCxnSpPr>
          <p:nvPr/>
        </p:nvCxnSpPr>
        <p:spPr>
          <a:xfrm flipH="1">
            <a:off x="-898678" y="45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D1F093-6437-6EC1-1335-5C2E4C7FC3B6}"/>
              </a:ext>
            </a:extLst>
          </p:cNvPr>
          <p:cNvCxnSpPr>
            <a:cxnSpLocks/>
          </p:cNvCxnSpPr>
          <p:nvPr/>
        </p:nvCxnSpPr>
        <p:spPr>
          <a:xfrm flipH="1">
            <a:off x="-898678" y="49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ACC3C0-B1B7-3E22-0467-08E552D5EE5F}"/>
              </a:ext>
            </a:extLst>
          </p:cNvPr>
          <p:cNvCxnSpPr>
            <a:cxnSpLocks/>
          </p:cNvCxnSpPr>
          <p:nvPr/>
        </p:nvCxnSpPr>
        <p:spPr>
          <a:xfrm flipH="1">
            <a:off x="-898678" y="53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F950D4B-FCE3-42E6-0972-2DBC54A3564A}"/>
              </a:ext>
            </a:extLst>
          </p:cNvPr>
          <p:cNvCxnSpPr>
            <a:cxnSpLocks/>
          </p:cNvCxnSpPr>
          <p:nvPr/>
        </p:nvCxnSpPr>
        <p:spPr>
          <a:xfrm flipH="1">
            <a:off x="-898678" y="56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672DB5A-8B59-BAA8-2DE9-3A3E0FAEE907}"/>
              </a:ext>
            </a:extLst>
          </p:cNvPr>
          <p:cNvCxnSpPr>
            <a:cxnSpLocks/>
          </p:cNvCxnSpPr>
          <p:nvPr/>
        </p:nvCxnSpPr>
        <p:spPr>
          <a:xfrm flipH="1">
            <a:off x="-898678" y="60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328765B-F056-C061-8C4C-F2C47372474C}"/>
              </a:ext>
            </a:extLst>
          </p:cNvPr>
          <p:cNvCxnSpPr>
            <a:cxnSpLocks/>
          </p:cNvCxnSpPr>
          <p:nvPr/>
        </p:nvCxnSpPr>
        <p:spPr>
          <a:xfrm flipH="1">
            <a:off x="-898678" y="63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31F5330-C575-8EB6-B33B-F238013C587F}"/>
              </a:ext>
            </a:extLst>
          </p:cNvPr>
          <p:cNvCxnSpPr>
            <a:cxnSpLocks/>
          </p:cNvCxnSpPr>
          <p:nvPr/>
        </p:nvCxnSpPr>
        <p:spPr>
          <a:xfrm flipH="1">
            <a:off x="-898678" y="67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8624472-0A70-54C8-D15A-B77CB0230DE8}"/>
              </a:ext>
            </a:extLst>
          </p:cNvPr>
          <p:cNvCxnSpPr>
            <a:cxnSpLocks/>
          </p:cNvCxnSpPr>
          <p:nvPr/>
        </p:nvCxnSpPr>
        <p:spPr>
          <a:xfrm flipH="1">
            <a:off x="-898678" y="71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4925A7E-360E-1A1F-DD18-5A8A20CFD971}"/>
              </a:ext>
            </a:extLst>
          </p:cNvPr>
          <p:cNvCxnSpPr>
            <a:cxnSpLocks/>
          </p:cNvCxnSpPr>
          <p:nvPr/>
        </p:nvCxnSpPr>
        <p:spPr>
          <a:xfrm flipH="1">
            <a:off x="-898678" y="74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64476ED-ECA1-B3EF-EBEA-3589BBC7134F}"/>
              </a:ext>
            </a:extLst>
          </p:cNvPr>
          <p:cNvCxnSpPr>
            <a:cxnSpLocks/>
          </p:cNvCxnSpPr>
          <p:nvPr/>
        </p:nvCxnSpPr>
        <p:spPr>
          <a:xfrm flipH="1">
            <a:off x="-898678" y="78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1D1A48A-8489-1E44-E146-DF7E3D73080A}"/>
              </a:ext>
            </a:extLst>
          </p:cNvPr>
          <p:cNvCxnSpPr>
            <a:cxnSpLocks/>
          </p:cNvCxnSpPr>
          <p:nvPr/>
        </p:nvCxnSpPr>
        <p:spPr>
          <a:xfrm flipH="1">
            <a:off x="-898678" y="81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2A61551-9491-D49C-C625-2CEBA6F4897A}"/>
              </a:ext>
            </a:extLst>
          </p:cNvPr>
          <p:cNvCxnSpPr>
            <a:cxnSpLocks/>
          </p:cNvCxnSpPr>
          <p:nvPr/>
        </p:nvCxnSpPr>
        <p:spPr>
          <a:xfrm flipH="1">
            <a:off x="-889678" y="854815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CBFFA02-1933-CA8B-567C-797AB1E593C5}"/>
              </a:ext>
            </a:extLst>
          </p:cNvPr>
          <p:cNvCxnSpPr>
            <a:cxnSpLocks/>
          </p:cNvCxnSpPr>
          <p:nvPr/>
        </p:nvCxnSpPr>
        <p:spPr>
          <a:xfrm flipH="1">
            <a:off x="-917504" y="89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AAB23C3-ADA4-374A-4D2B-ADF7036866D9}"/>
              </a:ext>
            </a:extLst>
          </p:cNvPr>
          <p:cNvCxnSpPr>
            <a:cxnSpLocks/>
          </p:cNvCxnSpPr>
          <p:nvPr/>
        </p:nvCxnSpPr>
        <p:spPr>
          <a:xfrm flipH="1">
            <a:off x="0" y="9273000"/>
            <a:ext cx="6858000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EA988B-8F0A-71B4-1E0D-2294EFF9ECB0}"/>
              </a:ext>
            </a:extLst>
          </p:cNvPr>
          <p:cNvSpPr txBox="1"/>
          <p:nvPr/>
        </p:nvSpPr>
        <p:spPr>
          <a:xfrm rot="16200000">
            <a:off x="-980341" y="7646952"/>
            <a:ext cx="251723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Terminalhastighed (m/s)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DA3E7-944B-36A4-D185-7ECC33B75884}"/>
              </a:ext>
            </a:extLst>
          </p:cNvPr>
          <p:cNvSpPr txBox="1"/>
          <p:nvPr/>
        </p:nvSpPr>
        <p:spPr>
          <a:xfrm rot="16200000">
            <a:off x="4817292" y="461403"/>
            <a:ext cx="14400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Antal </a:t>
            </a:r>
            <a:r>
              <a:rPr lang="da-DK" dirty="0" err="1"/>
              <a:t>muffinforme</a:t>
            </a:r>
            <a:endParaRPr lang="da-DK" dirty="0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F943C25-14DA-39D1-DB12-70EF7DCC7B90}"/>
              </a:ext>
            </a:extLst>
          </p:cNvPr>
          <p:cNvCxnSpPr>
            <a:cxnSpLocks/>
          </p:cNvCxnSpPr>
          <p:nvPr/>
        </p:nvCxnSpPr>
        <p:spPr>
          <a:xfrm>
            <a:off x="5854914" y="89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04382E3-EF59-1A66-6604-58FDB864ED6F}"/>
              </a:ext>
            </a:extLst>
          </p:cNvPr>
          <p:cNvCxnSpPr>
            <a:cxnSpLocks/>
          </p:cNvCxnSpPr>
          <p:nvPr/>
        </p:nvCxnSpPr>
        <p:spPr>
          <a:xfrm>
            <a:off x="5854914" y="85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D997A15-1495-C58E-D25C-20108938A87D}"/>
              </a:ext>
            </a:extLst>
          </p:cNvPr>
          <p:cNvCxnSpPr>
            <a:cxnSpLocks/>
          </p:cNvCxnSpPr>
          <p:nvPr/>
        </p:nvCxnSpPr>
        <p:spPr>
          <a:xfrm>
            <a:off x="5854914" y="81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A4DBBEF-EAA4-A494-FD7C-FEB0DD4FC334}"/>
              </a:ext>
            </a:extLst>
          </p:cNvPr>
          <p:cNvCxnSpPr>
            <a:cxnSpLocks/>
          </p:cNvCxnSpPr>
          <p:nvPr/>
        </p:nvCxnSpPr>
        <p:spPr>
          <a:xfrm>
            <a:off x="5854914" y="78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A7ABD56-EB02-1828-1EE6-79D2C137174A}"/>
              </a:ext>
            </a:extLst>
          </p:cNvPr>
          <p:cNvCxnSpPr>
            <a:cxnSpLocks/>
          </p:cNvCxnSpPr>
          <p:nvPr/>
        </p:nvCxnSpPr>
        <p:spPr>
          <a:xfrm>
            <a:off x="5854914" y="74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ABF7D60-C868-06A9-57DB-F51064934DAF}"/>
              </a:ext>
            </a:extLst>
          </p:cNvPr>
          <p:cNvCxnSpPr>
            <a:cxnSpLocks/>
          </p:cNvCxnSpPr>
          <p:nvPr/>
        </p:nvCxnSpPr>
        <p:spPr>
          <a:xfrm>
            <a:off x="5854914" y="71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6A19D3E-6B32-82FC-9627-7F0D9D2B6E86}"/>
              </a:ext>
            </a:extLst>
          </p:cNvPr>
          <p:cNvCxnSpPr>
            <a:cxnSpLocks/>
          </p:cNvCxnSpPr>
          <p:nvPr/>
        </p:nvCxnSpPr>
        <p:spPr>
          <a:xfrm>
            <a:off x="5854914" y="67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2EC3DAA-D182-9A3B-6A99-77529C89FA26}"/>
              </a:ext>
            </a:extLst>
          </p:cNvPr>
          <p:cNvCxnSpPr>
            <a:cxnSpLocks/>
          </p:cNvCxnSpPr>
          <p:nvPr/>
        </p:nvCxnSpPr>
        <p:spPr>
          <a:xfrm>
            <a:off x="5854914" y="63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63C76EA-DD6A-7FAF-C599-324F6404E578}"/>
              </a:ext>
            </a:extLst>
          </p:cNvPr>
          <p:cNvCxnSpPr>
            <a:cxnSpLocks/>
          </p:cNvCxnSpPr>
          <p:nvPr/>
        </p:nvCxnSpPr>
        <p:spPr>
          <a:xfrm>
            <a:off x="5854914" y="60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F883F99-7C48-D4EA-9A5A-5EF58B25C9D3}"/>
              </a:ext>
            </a:extLst>
          </p:cNvPr>
          <p:cNvCxnSpPr>
            <a:cxnSpLocks/>
          </p:cNvCxnSpPr>
          <p:nvPr/>
        </p:nvCxnSpPr>
        <p:spPr>
          <a:xfrm>
            <a:off x="5854914" y="56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CE0E6C7D-6F33-8BC2-A0F1-3104D10D11B9}"/>
              </a:ext>
            </a:extLst>
          </p:cNvPr>
          <p:cNvCxnSpPr>
            <a:cxnSpLocks/>
          </p:cNvCxnSpPr>
          <p:nvPr/>
        </p:nvCxnSpPr>
        <p:spPr>
          <a:xfrm>
            <a:off x="5854914" y="53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796917D-ACAC-D65D-C68C-4E5A1349A08C}"/>
              </a:ext>
            </a:extLst>
          </p:cNvPr>
          <p:cNvCxnSpPr>
            <a:cxnSpLocks/>
          </p:cNvCxnSpPr>
          <p:nvPr/>
        </p:nvCxnSpPr>
        <p:spPr>
          <a:xfrm>
            <a:off x="5854914" y="49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D5DC56C-9011-C116-B09F-789EA82A097A}"/>
              </a:ext>
            </a:extLst>
          </p:cNvPr>
          <p:cNvCxnSpPr>
            <a:cxnSpLocks/>
          </p:cNvCxnSpPr>
          <p:nvPr/>
        </p:nvCxnSpPr>
        <p:spPr>
          <a:xfrm>
            <a:off x="5854914" y="45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7F844AA-E167-76A1-AC7B-6B7A89D3FD8F}"/>
              </a:ext>
            </a:extLst>
          </p:cNvPr>
          <p:cNvCxnSpPr>
            <a:cxnSpLocks/>
          </p:cNvCxnSpPr>
          <p:nvPr/>
        </p:nvCxnSpPr>
        <p:spPr>
          <a:xfrm>
            <a:off x="5854914" y="42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17782B3-9CD3-BCA8-9AAB-80D8E61D62A7}"/>
              </a:ext>
            </a:extLst>
          </p:cNvPr>
          <p:cNvCxnSpPr>
            <a:cxnSpLocks/>
          </p:cNvCxnSpPr>
          <p:nvPr/>
        </p:nvCxnSpPr>
        <p:spPr>
          <a:xfrm>
            <a:off x="5854914" y="38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A768D44-7B1E-A29C-108A-3DEE7AC6725F}"/>
              </a:ext>
            </a:extLst>
          </p:cNvPr>
          <p:cNvCxnSpPr>
            <a:cxnSpLocks/>
          </p:cNvCxnSpPr>
          <p:nvPr/>
        </p:nvCxnSpPr>
        <p:spPr>
          <a:xfrm>
            <a:off x="5854914" y="35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0559752-FCDE-E5A2-0207-74A052F5A6D2}"/>
              </a:ext>
            </a:extLst>
          </p:cNvPr>
          <p:cNvCxnSpPr>
            <a:cxnSpLocks/>
          </p:cNvCxnSpPr>
          <p:nvPr/>
        </p:nvCxnSpPr>
        <p:spPr>
          <a:xfrm>
            <a:off x="5854914" y="31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39E2ADD-2A31-3381-6E77-DC518DBE0258}"/>
              </a:ext>
            </a:extLst>
          </p:cNvPr>
          <p:cNvCxnSpPr>
            <a:cxnSpLocks/>
          </p:cNvCxnSpPr>
          <p:nvPr/>
        </p:nvCxnSpPr>
        <p:spPr>
          <a:xfrm>
            <a:off x="5854914" y="27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D7B18E6-472F-D500-A530-940333CF2F5B}"/>
              </a:ext>
            </a:extLst>
          </p:cNvPr>
          <p:cNvCxnSpPr>
            <a:cxnSpLocks/>
          </p:cNvCxnSpPr>
          <p:nvPr/>
        </p:nvCxnSpPr>
        <p:spPr>
          <a:xfrm>
            <a:off x="5854914" y="24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0375D39-041D-AEFD-EB6F-741EF0D94634}"/>
              </a:ext>
            </a:extLst>
          </p:cNvPr>
          <p:cNvCxnSpPr>
            <a:cxnSpLocks/>
          </p:cNvCxnSpPr>
          <p:nvPr/>
        </p:nvCxnSpPr>
        <p:spPr>
          <a:xfrm>
            <a:off x="5854914" y="20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47296F1-45BA-4CE8-12DA-74EA45087404}"/>
              </a:ext>
            </a:extLst>
          </p:cNvPr>
          <p:cNvCxnSpPr>
            <a:cxnSpLocks/>
          </p:cNvCxnSpPr>
          <p:nvPr/>
        </p:nvCxnSpPr>
        <p:spPr>
          <a:xfrm>
            <a:off x="5854914" y="17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FC45FD60-9D6A-DF80-3A60-E3BB47C995D2}"/>
              </a:ext>
            </a:extLst>
          </p:cNvPr>
          <p:cNvCxnSpPr>
            <a:cxnSpLocks/>
          </p:cNvCxnSpPr>
          <p:nvPr/>
        </p:nvCxnSpPr>
        <p:spPr>
          <a:xfrm>
            <a:off x="5854914" y="13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87D4BAAC-4DB9-9643-2EF1-3FDF92E33E74}"/>
              </a:ext>
            </a:extLst>
          </p:cNvPr>
          <p:cNvCxnSpPr>
            <a:cxnSpLocks/>
          </p:cNvCxnSpPr>
          <p:nvPr/>
        </p:nvCxnSpPr>
        <p:spPr>
          <a:xfrm>
            <a:off x="5854914" y="9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5A709A3-87AA-D5BD-ADA3-C48B9C25A299}"/>
              </a:ext>
            </a:extLst>
          </p:cNvPr>
          <p:cNvCxnSpPr>
            <a:cxnSpLocks/>
          </p:cNvCxnSpPr>
          <p:nvPr/>
        </p:nvCxnSpPr>
        <p:spPr>
          <a:xfrm>
            <a:off x="5854914" y="6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BCAA6C0-8BA9-AB42-7DFA-BC1E1C81EE08}"/>
              </a:ext>
            </a:extLst>
          </p:cNvPr>
          <p:cNvCxnSpPr>
            <a:cxnSpLocks/>
          </p:cNvCxnSpPr>
          <p:nvPr/>
        </p:nvCxnSpPr>
        <p:spPr>
          <a:xfrm>
            <a:off x="5854914" y="2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0C0A9F70-CCAA-EC22-8C8A-5DF08EAFD69D}"/>
              </a:ext>
            </a:extLst>
          </p:cNvPr>
          <p:cNvCxnSpPr>
            <a:cxnSpLocks/>
          </p:cNvCxnSpPr>
          <p:nvPr/>
        </p:nvCxnSpPr>
        <p:spPr>
          <a:xfrm>
            <a:off x="189000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87E1B43-EF87-7ED7-D454-9C69B82580B3}"/>
              </a:ext>
            </a:extLst>
          </p:cNvPr>
          <p:cNvCxnSpPr>
            <a:cxnSpLocks/>
          </p:cNvCxnSpPr>
          <p:nvPr/>
        </p:nvCxnSpPr>
        <p:spPr>
          <a:xfrm>
            <a:off x="5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4BB1C11-5255-A57A-E1F1-0989E14C72A4}"/>
              </a:ext>
            </a:extLst>
          </p:cNvPr>
          <p:cNvCxnSpPr>
            <a:cxnSpLocks/>
          </p:cNvCxnSpPr>
          <p:nvPr/>
        </p:nvCxnSpPr>
        <p:spPr>
          <a:xfrm>
            <a:off x="9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85387F8-CA17-2317-A669-E9AE7FC481AF}"/>
              </a:ext>
            </a:extLst>
          </p:cNvPr>
          <p:cNvCxnSpPr>
            <a:cxnSpLocks/>
          </p:cNvCxnSpPr>
          <p:nvPr/>
        </p:nvCxnSpPr>
        <p:spPr>
          <a:xfrm>
            <a:off x="12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3FEC564-6A40-2564-3AA9-AC81600B0F42}"/>
              </a:ext>
            </a:extLst>
          </p:cNvPr>
          <p:cNvCxnSpPr>
            <a:cxnSpLocks/>
          </p:cNvCxnSpPr>
          <p:nvPr/>
        </p:nvCxnSpPr>
        <p:spPr>
          <a:xfrm>
            <a:off x="16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E38BC02D-04FF-493D-975F-82343B708C03}"/>
              </a:ext>
            </a:extLst>
          </p:cNvPr>
          <p:cNvCxnSpPr>
            <a:cxnSpLocks/>
          </p:cNvCxnSpPr>
          <p:nvPr/>
        </p:nvCxnSpPr>
        <p:spPr>
          <a:xfrm>
            <a:off x="19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6492E6D-AB06-EB24-2C92-A5D70500300B}"/>
              </a:ext>
            </a:extLst>
          </p:cNvPr>
          <p:cNvCxnSpPr>
            <a:cxnSpLocks/>
          </p:cNvCxnSpPr>
          <p:nvPr/>
        </p:nvCxnSpPr>
        <p:spPr>
          <a:xfrm>
            <a:off x="23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C8FAE85-4617-E11F-4036-254D1B23C53C}"/>
              </a:ext>
            </a:extLst>
          </p:cNvPr>
          <p:cNvCxnSpPr>
            <a:cxnSpLocks/>
          </p:cNvCxnSpPr>
          <p:nvPr/>
        </p:nvCxnSpPr>
        <p:spPr>
          <a:xfrm>
            <a:off x="27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C807A83-ACE9-BFAE-6B69-539FFCCA8845}"/>
              </a:ext>
            </a:extLst>
          </p:cNvPr>
          <p:cNvCxnSpPr>
            <a:cxnSpLocks/>
          </p:cNvCxnSpPr>
          <p:nvPr/>
        </p:nvCxnSpPr>
        <p:spPr>
          <a:xfrm>
            <a:off x="30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216140E-441E-06BA-2555-6CDC7DE1DF12}"/>
              </a:ext>
            </a:extLst>
          </p:cNvPr>
          <p:cNvCxnSpPr>
            <a:cxnSpLocks/>
          </p:cNvCxnSpPr>
          <p:nvPr/>
        </p:nvCxnSpPr>
        <p:spPr>
          <a:xfrm>
            <a:off x="34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7525CD85-B572-9107-2B7D-7405B36D3369}"/>
              </a:ext>
            </a:extLst>
          </p:cNvPr>
          <p:cNvCxnSpPr>
            <a:cxnSpLocks/>
          </p:cNvCxnSpPr>
          <p:nvPr/>
        </p:nvCxnSpPr>
        <p:spPr>
          <a:xfrm>
            <a:off x="37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E8BE3D0-66CB-3F00-E134-BD26BA61D4B0}"/>
              </a:ext>
            </a:extLst>
          </p:cNvPr>
          <p:cNvCxnSpPr>
            <a:cxnSpLocks/>
          </p:cNvCxnSpPr>
          <p:nvPr/>
        </p:nvCxnSpPr>
        <p:spPr>
          <a:xfrm>
            <a:off x="41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A6D70D4-5880-172D-F761-329F736B844F}"/>
              </a:ext>
            </a:extLst>
          </p:cNvPr>
          <p:cNvCxnSpPr>
            <a:cxnSpLocks/>
          </p:cNvCxnSpPr>
          <p:nvPr/>
        </p:nvCxnSpPr>
        <p:spPr>
          <a:xfrm>
            <a:off x="45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5A79866-DA92-333C-7630-6218D709F66D}"/>
              </a:ext>
            </a:extLst>
          </p:cNvPr>
          <p:cNvCxnSpPr>
            <a:cxnSpLocks/>
          </p:cNvCxnSpPr>
          <p:nvPr/>
        </p:nvCxnSpPr>
        <p:spPr>
          <a:xfrm>
            <a:off x="48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52B29496-F638-D34D-D417-481F8D4BC586}"/>
              </a:ext>
            </a:extLst>
          </p:cNvPr>
          <p:cNvCxnSpPr>
            <a:cxnSpLocks/>
          </p:cNvCxnSpPr>
          <p:nvPr/>
        </p:nvCxnSpPr>
        <p:spPr>
          <a:xfrm>
            <a:off x="52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26D20A-F2E1-289F-1076-758D02FCA94E}"/>
              </a:ext>
            </a:extLst>
          </p:cNvPr>
          <p:cNvCxnSpPr>
            <a:cxnSpLocks/>
          </p:cNvCxnSpPr>
          <p:nvPr/>
        </p:nvCxnSpPr>
        <p:spPr>
          <a:xfrm>
            <a:off x="5589000" y="918576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96A165D-550E-0364-7B4A-04A1D2B83BD3}"/>
              </a:ext>
            </a:extLst>
          </p:cNvPr>
          <p:cNvSpPr txBox="1"/>
          <p:nvPr/>
        </p:nvSpPr>
        <p:spPr>
          <a:xfrm rot="16200000">
            <a:off x="5318999" y="9381016"/>
            <a:ext cx="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CDF96-A557-B2B8-8F0F-ADB4D24DEB61}"/>
              </a:ext>
            </a:extLst>
          </p:cNvPr>
          <p:cNvSpPr txBox="1"/>
          <p:nvPr/>
        </p:nvSpPr>
        <p:spPr>
          <a:xfrm rot="16200000">
            <a:off x="4954467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496CD1-0A69-6BFF-F2C6-F56C5FECF91A}"/>
              </a:ext>
            </a:extLst>
          </p:cNvPr>
          <p:cNvSpPr txBox="1"/>
          <p:nvPr/>
        </p:nvSpPr>
        <p:spPr>
          <a:xfrm rot="16200000">
            <a:off x="4593199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2EB668-2B09-4B49-45BE-7AD86CA2A0CE}"/>
              </a:ext>
            </a:extLst>
          </p:cNvPr>
          <p:cNvSpPr txBox="1"/>
          <p:nvPr/>
        </p:nvSpPr>
        <p:spPr>
          <a:xfrm rot="16200000">
            <a:off x="42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2,0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CAD84A-0E5E-B267-E40B-5A18EA5B23C1}"/>
              </a:ext>
            </a:extLst>
          </p:cNvPr>
          <p:cNvSpPr txBox="1"/>
          <p:nvPr/>
        </p:nvSpPr>
        <p:spPr>
          <a:xfrm rot="16200000">
            <a:off x="38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2,5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4562B0-42A1-6B4B-16A4-644B503DD2C3}"/>
              </a:ext>
            </a:extLst>
          </p:cNvPr>
          <p:cNvSpPr txBox="1"/>
          <p:nvPr/>
        </p:nvSpPr>
        <p:spPr>
          <a:xfrm rot="16200000">
            <a:off x="35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3,0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09BFB5-ED2B-F878-8761-D8031F8328FF}"/>
              </a:ext>
            </a:extLst>
          </p:cNvPr>
          <p:cNvSpPr txBox="1"/>
          <p:nvPr/>
        </p:nvSpPr>
        <p:spPr>
          <a:xfrm rot="16200000">
            <a:off x="31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3,5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722F47-371A-4688-B420-B04692FF5A07}"/>
              </a:ext>
            </a:extLst>
          </p:cNvPr>
          <p:cNvSpPr txBox="1"/>
          <p:nvPr/>
        </p:nvSpPr>
        <p:spPr>
          <a:xfrm rot="16200000">
            <a:off x="28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4,0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CE2136-B356-382C-89F3-3301F7064444}"/>
              </a:ext>
            </a:extLst>
          </p:cNvPr>
          <p:cNvSpPr txBox="1"/>
          <p:nvPr/>
        </p:nvSpPr>
        <p:spPr>
          <a:xfrm rot="16200000">
            <a:off x="24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4,5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76B09D-19E4-A1F7-B634-E8887BE7A592}"/>
              </a:ext>
            </a:extLst>
          </p:cNvPr>
          <p:cNvSpPr txBox="1"/>
          <p:nvPr/>
        </p:nvSpPr>
        <p:spPr>
          <a:xfrm rot="16200000">
            <a:off x="20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5,0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1AFE91-CFC3-7DC6-E776-D8B927047B27}"/>
              </a:ext>
            </a:extLst>
          </p:cNvPr>
          <p:cNvSpPr txBox="1"/>
          <p:nvPr/>
        </p:nvSpPr>
        <p:spPr>
          <a:xfrm rot="16200000">
            <a:off x="17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5,5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409D6D-1FCB-CE0C-42A8-73351B23ACB4}"/>
              </a:ext>
            </a:extLst>
          </p:cNvPr>
          <p:cNvSpPr txBox="1"/>
          <p:nvPr/>
        </p:nvSpPr>
        <p:spPr>
          <a:xfrm rot="16200000">
            <a:off x="13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6,0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CF40613-BFBD-6241-F99F-C9F87EBFAF4C}"/>
              </a:ext>
            </a:extLst>
          </p:cNvPr>
          <p:cNvSpPr txBox="1"/>
          <p:nvPr/>
        </p:nvSpPr>
        <p:spPr>
          <a:xfrm rot="16200000">
            <a:off x="10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6,5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8CCAD1B-F992-5E76-BCD2-92DE7B4AE46A}"/>
              </a:ext>
            </a:extLst>
          </p:cNvPr>
          <p:cNvSpPr txBox="1"/>
          <p:nvPr/>
        </p:nvSpPr>
        <p:spPr>
          <a:xfrm rot="16200000">
            <a:off x="6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7,0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8C8CFC-B2F8-6F21-E736-B3911273C55F}"/>
              </a:ext>
            </a:extLst>
          </p:cNvPr>
          <p:cNvSpPr txBox="1"/>
          <p:nvPr/>
        </p:nvSpPr>
        <p:spPr>
          <a:xfrm rot="16200000">
            <a:off x="2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7,5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26170A-357E-D9D5-287C-9BF00D0660DC}"/>
              </a:ext>
            </a:extLst>
          </p:cNvPr>
          <p:cNvSpPr txBox="1"/>
          <p:nvPr/>
        </p:nvSpPr>
        <p:spPr>
          <a:xfrm rot="16200000">
            <a:off x="-77468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8,0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5752D27-9781-B6DD-4E6F-1EEE9BB647BC}"/>
              </a:ext>
            </a:extLst>
          </p:cNvPr>
          <p:cNvSpPr txBox="1"/>
          <p:nvPr/>
        </p:nvSpPr>
        <p:spPr>
          <a:xfrm rot="16200000">
            <a:off x="6113071" y="8727588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5FC386E-3F88-AC78-194B-D362840E642B}"/>
              </a:ext>
            </a:extLst>
          </p:cNvPr>
          <p:cNvSpPr txBox="1"/>
          <p:nvPr/>
        </p:nvSpPr>
        <p:spPr>
          <a:xfrm rot="16200000">
            <a:off x="6113071" y="8367588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D32B6C7-479E-6142-CA34-DCBA2FF035C3}"/>
              </a:ext>
            </a:extLst>
          </p:cNvPr>
          <p:cNvSpPr txBox="1"/>
          <p:nvPr/>
        </p:nvSpPr>
        <p:spPr>
          <a:xfrm rot="16200000">
            <a:off x="6113071" y="8007588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535966C-FA58-EF43-D2FD-79D629659F3E}"/>
              </a:ext>
            </a:extLst>
          </p:cNvPr>
          <p:cNvSpPr txBox="1"/>
          <p:nvPr/>
        </p:nvSpPr>
        <p:spPr>
          <a:xfrm rot="16200000">
            <a:off x="6113071" y="7652351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1B72FB4-42F8-0B8E-E142-2B71236F17F9}"/>
              </a:ext>
            </a:extLst>
          </p:cNvPr>
          <p:cNvSpPr txBox="1"/>
          <p:nvPr/>
        </p:nvSpPr>
        <p:spPr>
          <a:xfrm rot="16200000">
            <a:off x="6113071" y="7287588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FFEAE5-6FD2-1AE6-1CC5-C3DA5019F348}"/>
              </a:ext>
            </a:extLst>
          </p:cNvPr>
          <p:cNvSpPr txBox="1"/>
          <p:nvPr/>
        </p:nvSpPr>
        <p:spPr>
          <a:xfrm rot="16200000">
            <a:off x="6113071" y="6932352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6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447B5DE-1ADB-F17A-9229-86665998BEA9}"/>
              </a:ext>
            </a:extLst>
          </p:cNvPr>
          <p:cNvSpPr txBox="1"/>
          <p:nvPr/>
        </p:nvSpPr>
        <p:spPr>
          <a:xfrm rot="16200000">
            <a:off x="6113071" y="6567589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7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A1719E4-2BA3-74C8-1FB3-0021EF592B8E}"/>
              </a:ext>
            </a:extLst>
          </p:cNvPr>
          <p:cNvSpPr txBox="1"/>
          <p:nvPr/>
        </p:nvSpPr>
        <p:spPr>
          <a:xfrm rot="16200000">
            <a:off x="6113071" y="6207589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3053DC8-F0A6-5712-E2C5-5845C859B865}"/>
              </a:ext>
            </a:extLst>
          </p:cNvPr>
          <p:cNvSpPr txBox="1"/>
          <p:nvPr/>
        </p:nvSpPr>
        <p:spPr>
          <a:xfrm rot="16200000">
            <a:off x="6113071" y="5852352"/>
            <a:ext cx="3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9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39DEEB8-0E22-C2B9-537D-0B7B069A0B12}"/>
              </a:ext>
            </a:extLst>
          </p:cNvPr>
          <p:cNvSpPr txBox="1"/>
          <p:nvPr/>
        </p:nvSpPr>
        <p:spPr>
          <a:xfrm rot="16200000">
            <a:off x="6083266" y="548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03B2BCC-931A-736B-1AF1-2AC723504661}"/>
              </a:ext>
            </a:extLst>
          </p:cNvPr>
          <p:cNvSpPr txBox="1"/>
          <p:nvPr/>
        </p:nvSpPr>
        <p:spPr>
          <a:xfrm rot="16200000">
            <a:off x="6083266" y="512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C77ADE-4AD7-28E7-C5FD-CA55A6A97FD8}"/>
              </a:ext>
            </a:extLst>
          </p:cNvPr>
          <p:cNvSpPr txBox="1"/>
          <p:nvPr/>
        </p:nvSpPr>
        <p:spPr>
          <a:xfrm rot="16200000">
            <a:off x="6083266" y="4764053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378620B-79B5-A357-DC72-6DA742B2A3AE}"/>
              </a:ext>
            </a:extLst>
          </p:cNvPr>
          <p:cNvSpPr txBox="1"/>
          <p:nvPr/>
        </p:nvSpPr>
        <p:spPr>
          <a:xfrm rot="16200000">
            <a:off x="6083266" y="440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13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4CF5CF5-D03D-E4AE-8C6F-C00C51B18024}"/>
              </a:ext>
            </a:extLst>
          </p:cNvPr>
          <p:cNvSpPr txBox="1"/>
          <p:nvPr/>
        </p:nvSpPr>
        <p:spPr>
          <a:xfrm rot="16200000">
            <a:off x="6083266" y="404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8698FF7-9A00-C9B8-1F3F-43A761B4E0BD}"/>
              </a:ext>
            </a:extLst>
          </p:cNvPr>
          <p:cNvSpPr txBox="1"/>
          <p:nvPr/>
        </p:nvSpPr>
        <p:spPr>
          <a:xfrm rot="16200000">
            <a:off x="6083266" y="368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4A962A0-4D51-4474-9A10-9B37328153D5}"/>
              </a:ext>
            </a:extLst>
          </p:cNvPr>
          <p:cNvSpPr txBox="1"/>
          <p:nvPr/>
        </p:nvSpPr>
        <p:spPr>
          <a:xfrm rot="16200000">
            <a:off x="6083266" y="3331627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16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B70557-2968-12F3-DB7A-E4E46C392432}"/>
              </a:ext>
            </a:extLst>
          </p:cNvPr>
          <p:cNvSpPr txBox="1"/>
          <p:nvPr/>
        </p:nvSpPr>
        <p:spPr>
          <a:xfrm rot="16200000">
            <a:off x="6083266" y="29726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17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1916FBA-603B-61C3-5302-A5F2D409B7DB}"/>
              </a:ext>
            </a:extLst>
          </p:cNvPr>
          <p:cNvSpPr txBox="1"/>
          <p:nvPr/>
        </p:nvSpPr>
        <p:spPr>
          <a:xfrm rot="16200000">
            <a:off x="6083266" y="2607853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18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2C34CB2-52AC-7782-439A-DCD40AA8D86C}"/>
              </a:ext>
            </a:extLst>
          </p:cNvPr>
          <p:cNvSpPr txBox="1"/>
          <p:nvPr/>
        </p:nvSpPr>
        <p:spPr>
          <a:xfrm rot="16200000">
            <a:off x="6083266" y="2248818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1A1744B-00B9-B4E9-26A1-CFEA0B9813D5}"/>
              </a:ext>
            </a:extLst>
          </p:cNvPr>
          <p:cNvSpPr txBox="1"/>
          <p:nvPr/>
        </p:nvSpPr>
        <p:spPr>
          <a:xfrm rot="16200000">
            <a:off x="6083266" y="1888815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EA8F90D-D221-EAD6-3126-4F4A58FF9F9A}"/>
              </a:ext>
            </a:extLst>
          </p:cNvPr>
          <p:cNvSpPr txBox="1"/>
          <p:nvPr/>
        </p:nvSpPr>
        <p:spPr>
          <a:xfrm rot="16200000">
            <a:off x="6083266" y="1534559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CD5305A-9912-E3BF-8892-ED2A9DB37D2B}"/>
              </a:ext>
            </a:extLst>
          </p:cNvPr>
          <p:cNvSpPr txBox="1"/>
          <p:nvPr/>
        </p:nvSpPr>
        <p:spPr>
          <a:xfrm rot="16200000">
            <a:off x="6083266" y="1168815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22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375073-F0DD-AF3E-5FE0-49FDA8048FAC}"/>
              </a:ext>
            </a:extLst>
          </p:cNvPr>
          <p:cNvSpPr txBox="1"/>
          <p:nvPr/>
        </p:nvSpPr>
        <p:spPr>
          <a:xfrm rot="16200000">
            <a:off x="6083266" y="814560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23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5B517E3-88D2-F900-6553-E7DC21E14054}"/>
              </a:ext>
            </a:extLst>
          </p:cNvPr>
          <p:cNvSpPr txBox="1"/>
          <p:nvPr/>
        </p:nvSpPr>
        <p:spPr>
          <a:xfrm rot="16200000">
            <a:off x="6083266" y="448815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24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0DC3821-A520-E1CB-3FA1-0FC1E40CEAC0}"/>
              </a:ext>
            </a:extLst>
          </p:cNvPr>
          <p:cNvSpPr txBox="1"/>
          <p:nvPr/>
        </p:nvSpPr>
        <p:spPr>
          <a:xfrm rot="16200000">
            <a:off x="6083266" y="86865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602755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F128C64-BF12-54BD-7FC0-FE2DF305C198}"/>
              </a:ext>
            </a:extLst>
          </p:cNvPr>
          <p:cNvSpPr txBox="1"/>
          <p:nvPr/>
        </p:nvSpPr>
        <p:spPr>
          <a:xfrm>
            <a:off x="377791" y="357014"/>
            <a:ext cx="4973856" cy="7160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da-DK" sz="1600" b="1" kern="0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Energiberegninger på fald med </a:t>
            </a:r>
            <a:r>
              <a:rPr lang="da-DK" sz="1600" b="1" kern="0" dirty="0" err="1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muffinform</a:t>
            </a:r>
            <a:r>
              <a:rPr lang="da-DK" sz="1600" b="1" kern="0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(Fysik-C)</a:t>
            </a:r>
          </a:p>
          <a:p>
            <a:pPr lvl="0">
              <a:lnSpc>
                <a:spcPct val="107000"/>
              </a:lnSpc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Tegn et energiomdannelsesdiagram (energikæde) for </a:t>
            </a:r>
            <a:r>
              <a:rPr lang="da-DK" sz="11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muffinformens</a:t>
            </a: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energi når den falder.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Beregn </a:t>
            </a:r>
            <a:r>
              <a:rPr lang="da-DK" sz="11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muffinformens</a:t>
            </a: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potentielle energi til start.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Beregn </a:t>
            </a:r>
            <a:r>
              <a:rPr lang="da-DK" sz="11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muffinformens</a:t>
            </a: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kinetiske energi lige inden den rammer gulvet.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Beregn nyttevirkningen for den samlede omdannelse fra potentiel energi til kinetiske energi, fra start til lige inden formen rammer Jorden.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da-DK" sz="11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Beregn den effekt hvorved der omdannes potentiel energi, når </a:t>
            </a:r>
            <a:r>
              <a:rPr lang="da-DK" sz="11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muffinformen</a:t>
            </a:r>
            <a:r>
              <a:rPr lang="da-DK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falder med konstant hastighed.</a:t>
            </a:r>
          </a:p>
          <a:p>
            <a:pPr>
              <a:lnSpc>
                <a:spcPct val="107000"/>
              </a:lnSpc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5797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645</Words>
  <Application>Microsoft Office PowerPoint</Application>
  <PresentationFormat>A4 Paper (210x297 mm)</PresentationFormat>
  <Paragraphs>127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Bradley Hand ITC</vt:lpstr>
      <vt:lpstr>Calibri</vt:lpstr>
      <vt:lpstr>Calibri Light</vt:lpstr>
      <vt:lpstr>Cambria Math</vt:lpstr>
      <vt:lpstr>Imprint MT Shadow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Muller Tribler</dc:creator>
  <cp:lastModifiedBy>Peter Muller Tribler</cp:lastModifiedBy>
  <cp:revision>2</cp:revision>
  <dcterms:created xsi:type="dcterms:W3CDTF">2023-11-07T16:18:19Z</dcterms:created>
  <dcterms:modified xsi:type="dcterms:W3CDTF">2024-06-23T12:37:59Z</dcterms:modified>
</cp:coreProperties>
</file>