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94F589-C7B2-47EE-B52E-F4D7F94382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CBA7FD8C-BC25-4EC5-A256-D9E392DAB3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9E03CE4B-A5D8-4A18-9129-BA7A2A469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39B92-5721-4A13-A05D-E527EC1C30DB}" type="datetimeFigureOut">
              <a:rPr lang="da-DK" smtClean="0"/>
              <a:t>10-03-2025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2C1AE8E5-A2B4-4F18-B47C-5CC72DBE8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D1639746-7BEE-4688-BFA6-B3EBBBE40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0AA45-0C43-4E84-9AD1-8D0A45678BA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5977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2077DA-80E6-4A5C-854D-D7FCB0EB4A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0F502B72-D25C-4A42-9266-D316A7A416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08E370F6-6EDD-4B8D-BE31-776966EE4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39B92-5721-4A13-A05D-E527EC1C30DB}" type="datetimeFigureOut">
              <a:rPr lang="da-DK" smtClean="0"/>
              <a:t>10-03-2025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CCCAB5AD-C439-4053-A925-AFBD0B825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492BFC4F-C5AC-4E46-AFA0-E02F46929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0AA45-0C43-4E84-9AD1-8D0A45678BA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67601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>
            <a:extLst>
              <a:ext uri="{FF2B5EF4-FFF2-40B4-BE49-F238E27FC236}">
                <a16:creationId xmlns:a16="http://schemas.microsoft.com/office/drawing/2014/main" id="{AEDCE8B2-4177-4E79-B9D4-B3AE546FFF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4B8B3D9D-C013-49F6-9BCF-B7B7AD263B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96603DF6-52D8-41BF-B8DD-0DE480A77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39B92-5721-4A13-A05D-E527EC1C30DB}" type="datetimeFigureOut">
              <a:rPr lang="da-DK" smtClean="0"/>
              <a:t>10-03-2025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B34649BA-B9A5-4812-AC77-BAAA3257C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64E90D3C-FA8F-4193-B695-2A89C1A33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0AA45-0C43-4E84-9AD1-8D0A45678BA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69461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C47757-53D4-471C-B5FD-2D2F5DD7F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A82691BA-5550-4643-A760-9DD5BD7FD5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57D268FB-9E79-44C7-A099-4183AAD3F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39B92-5721-4A13-A05D-E527EC1C30DB}" type="datetimeFigureOut">
              <a:rPr lang="da-DK" smtClean="0"/>
              <a:t>10-03-2025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EDCD1983-4709-4801-BA46-3E3579584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AF8F3AB2-F5C0-45C8-9D2E-EF9C77064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0AA45-0C43-4E84-9AD1-8D0A45678BA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42371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87E978-1CEF-493D-9BDD-79F1D09EB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23EEAB58-C7C0-4561-9C2C-474FCC08F2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50A78A15-AE4D-41FB-94A6-2E49BF734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39B92-5721-4A13-A05D-E527EC1C30DB}" type="datetimeFigureOut">
              <a:rPr lang="da-DK" smtClean="0"/>
              <a:t>10-03-2025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E13AD909-0F50-47A2-BC81-6683A55DD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4A7C75F2-8EBC-4985-B62C-0CB96E22A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0AA45-0C43-4E84-9AD1-8D0A45678BA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992396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421E7D-DBF6-4C46-9F23-675E524EF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C031BD67-9235-426C-B155-4654652BDD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6ACD337D-BF47-429C-8C44-BAAF7AA1A7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2414BEA7-73FD-4B66-A10F-A345881FA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39B92-5721-4A13-A05D-E527EC1C30DB}" type="datetimeFigureOut">
              <a:rPr lang="da-DK" smtClean="0"/>
              <a:t>10-03-2025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1FE606A9-8BC7-4BAA-97DE-3326D201D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3D314F0B-D0F0-4BDF-98FD-4B373B52E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0AA45-0C43-4E84-9AD1-8D0A45678BA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89291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3D4784-E974-4ACF-B159-22664CF54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4FA25239-5CCE-45EA-8B7A-90180337DF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ADB7A287-966E-4DCF-8E0D-7B2844508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E4AF7C87-CE2D-44A9-BADF-708DCC0E82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F4D29737-95B7-44CF-8F9F-47FE24BB9B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>
            <a:extLst>
              <a:ext uri="{FF2B5EF4-FFF2-40B4-BE49-F238E27FC236}">
                <a16:creationId xmlns:a16="http://schemas.microsoft.com/office/drawing/2014/main" id="{7CA17CEA-5B79-4A21-B4C9-D182827FC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39B92-5721-4A13-A05D-E527EC1C30DB}" type="datetimeFigureOut">
              <a:rPr lang="da-DK" smtClean="0"/>
              <a:t>10-03-2025</a:t>
            </a:fld>
            <a:endParaRPr lang="da-DK"/>
          </a:p>
        </p:txBody>
      </p:sp>
      <p:sp>
        <p:nvSpPr>
          <p:cNvPr id="8" name="Pladsholder til sidefod 7">
            <a:extLst>
              <a:ext uri="{FF2B5EF4-FFF2-40B4-BE49-F238E27FC236}">
                <a16:creationId xmlns:a16="http://schemas.microsoft.com/office/drawing/2014/main" id="{A07DC2EB-7BA2-4847-A2F4-95871C9FA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>
            <a:extLst>
              <a:ext uri="{FF2B5EF4-FFF2-40B4-BE49-F238E27FC236}">
                <a16:creationId xmlns:a16="http://schemas.microsoft.com/office/drawing/2014/main" id="{E11BD41D-D399-4CD5-9535-ADE82AA72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0AA45-0C43-4E84-9AD1-8D0A45678BA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04904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9C645C-28E0-4F7F-9B9A-53C0AEE3E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C4BF4CBE-DDE7-4788-88F6-838193DE9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39B92-5721-4A13-A05D-E527EC1C30DB}" type="datetimeFigureOut">
              <a:rPr lang="da-DK" smtClean="0"/>
              <a:t>10-03-2025</a:t>
            </a:fld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BDE9C756-B0F0-450F-9AD7-EF5660A38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23FE08E7-D57B-497A-936C-54F439C1C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0AA45-0C43-4E84-9AD1-8D0A45678BA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99386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35E76ACF-9884-4CD8-BC71-34A0A334E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39B92-5721-4A13-A05D-E527EC1C30DB}" type="datetimeFigureOut">
              <a:rPr lang="da-DK" smtClean="0"/>
              <a:t>10-03-2025</a:t>
            </a:fld>
            <a:endParaRPr lang="da-DK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id="{8A463B14-A229-41C8-9FE5-FA9D50471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7444D55D-2CAF-4E45-AF1F-158D99E1A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0AA45-0C43-4E84-9AD1-8D0A45678BA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96117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E66593-B671-498C-847A-0A824DA96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D2F5CCFE-4154-457A-8DF1-93F7D97B0F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F6A0A13C-AA88-43A3-ADCF-7E196A1B1D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29E0A820-B9A9-4E38-973C-51E988ADD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39B92-5721-4A13-A05D-E527EC1C30DB}" type="datetimeFigureOut">
              <a:rPr lang="da-DK" smtClean="0"/>
              <a:t>10-03-2025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556E7B37-9B3A-4222-9D67-493CE5933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D6E60D0E-36AB-4115-BEC8-791DA1486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0AA45-0C43-4E84-9AD1-8D0A45678BA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25586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E8B4A5-2BA6-40AF-A88F-3CBE48032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billede 2">
            <a:extLst>
              <a:ext uri="{FF2B5EF4-FFF2-40B4-BE49-F238E27FC236}">
                <a16:creationId xmlns:a16="http://schemas.microsoft.com/office/drawing/2014/main" id="{FAEC4B85-6949-41B0-A775-666A23BCF0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156D96BE-359D-4A8D-9375-136BD120C2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C53C3880-C6DE-4E0D-9650-0B4999B6D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39B92-5721-4A13-A05D-E527EC1C30DB}" type="datetimeFigureOut">
              <a:rPr lang="da-DK" smtClean="0"/>
              <a:t>10-03-2025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733FE44A-2889-469E-B604-CDFE68D31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5C2C2D3E-0D9F-4DE0-A973-5A960EF8F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0AA45-0C43-4E84-9AD1-8D0A45678BA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25456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E9AA7CFE-AA3C-44AD-8C06-6FB1B55C5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6DF66273-828F-4531-8799-C3C29414E7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E8AA222B-0AC5-4941-8BFA-82003D52AF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039B92-5721-4A13-A05D-E527EC1C30DB}" type="datetimeFigureOut">
              <a:rPr lang="da-DK" smtClean="0"/>
              <a:t>10-03-2025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366D1F55-A5D1-4F47-B1F4-1C52425764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BE1BC4D3-C3DB-4F52-AB07-B756E9204D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0AA45-0C43-4E84-9AD1-8D0A45678BA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61629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03154E-3244-45AE-834F-B9EF879A59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/>
              <a:t>Hvordan virker en laser.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085C10B6-B7EB-4E27-9222-A2C3ADCD43D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/>
              <a:t>Forløb om lys og om atomets struktur.</a:t>
            </a:r>
          </a:p>
        </p:txBody>
      </p:sp>
    </p:spTree>
    <p:extLst>
      <p:ext uri="{BB962C8B-B14F-4D97-AF65-F5344CB8AC3E}">
        <p14:creationId xmlns:p14="http://schemas.microsoft.com/office/powerpoint/2010/main" val="1413902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Rectangle 134">
            <a:extLst>
              <a:ext uri="{FF2B5EF4-FFF2-40B4-BE49-F238E27FC236}">
                <a16:creationId xmlns:a16="http://schemas.microsoft.com/office/drawing/2014/main" id="{D7DC14DB-B8F9-4B8E-BB6F-1CC0293C9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48C5EC73-3999-4CE9-A304-0A33B43114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EB9A272B-67F2-46A4-B06F-101732A5F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2075420"/>
            <a:ext cx="12048729" cy="4093306"/>
            <a:chOff x="1" y="2075420"/>
            <a:chExt cx="12048729" cy="4093306"/>
          </a:xfrm>
        </p:grpSpPr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C8EF83DF-E89A-4293-94F8-248AE6FFAB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7942191" y="2507571"/>
              <a:ext cx="3563871" cy="3563871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9003F16D-B722-422C-868F-66445FB7D2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435065" y="4048931"/>
              <a:ext cx="1381607" cy="1381607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6708FAAE-788F-421F-A2EB-632D835FE4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" y="2075420"/>
              <a:ext cx="3144364" cy="3144364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20000"/>
                  </a:schemeClr>
                </a:gs>
                <a:gs pos="100000">
                  <a:schemeClr val="tx2">
                    <a:lumMod val="50000"/>
                    <a:alpha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D77B41AC-EB78-4F9A-9231-5D206904AC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2600000">
              <a:off x="10150845" y="4270841"/>
              <a:ext cx="1897885" cy="1897885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10000"/>
                  </a:schemeClr>
                </a:gs>
                <a:gs pos="100000">
                  <a:schemeClr val="tx2">
                    <a:lumMod val="75000"/>
                    <a:alpha val="2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30EE776E-342A-4022-AAB0-FD4485EE12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046780" y="3040492"/>
              <a:ext cx="2579322" cy="2579322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48BAE954-49B9-4847-8618-F1B4BFFCF5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224640" y="3193975"/>
              <a:ext cx="2243193" cy="2243193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1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84E6CD6F-33C0-4FB8-9119-876C1D9C4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5" y="630936"/>
            <a:ext cx="5297723" cy="2212175"/>
          </a:xfrm>
          <a:noFill/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8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Laser i film</a:t>
            </a: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7B15D645-CAC7-46F1-BA18-D731D08909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438146" y="1042605"/>
            <a:ext cx="2796461" cy="71125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alpha val="0"/>
                </a:schemeClr>
              </a:gs>
              <a:gs pos="100000">
                <a:schemeClr val="tx2">
                  <a:lumMod val="75000"/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FDF268E0-ACCF-492F-8275-1F0AA256B3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59539" y="317578"/>
            <a:ext cx="548640" cy="549007"/>
            <a:chOff x="7029447" y="3514725"/>
            <a:chExt cx="1285875" cy="549007"/>
          </a:xfrm>
        </p:grpSpPr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B11B9E42-44B3-4EBD-8F71-13C6ED3408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C63748F2-877D-4C3C-8AEB-59CC1F705C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F39D52DA-0AA6-474D-966F-FB4C5F5B58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4D800825-8618-4241-8589-CB2AE17CF7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Pladsholder til indhold 4">
            <a:extLst>
              <a:ext uri="{FF2B5EF4-FFF2-40B4-BE49-F238E27FC236}">
                <a16:creationId xmlns:a16="http://schemas.microsoft.com/office/drawing/2014/main" id="{F6AE2DC8-7975-423A-B636-499D4DB86E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9978" y="630936"/>
            <a:ext cx="5297724" cy="2196818"/>
          </a:xfrm>
          <a:noFill/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1800" dirty="0" err="1">
                <a:solidFill>
                  <a:schemeClr val="bg1"/>
                </a:solidFill>
              </a:rPr>
              <a:t>Meget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forskellig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fra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i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virkeligheden</a:t>
            </a:r>
            <a:endParaRPr lang="en-US" sz="1800" dirty="0">
              <a:solidFill>
                <a:schemeClr val="bg1"/>
              </a:solidFill>
            </a:endParaRPr>
          </a:p>
          <a:p>
            <a:r>
              <a:rPr lang="en-US" sz="1800" dirty="0">
                <a:solidFill>
                  <a:schemeClr val="bg1"/>
                </a:solidFill>
              </a:rPr>
              <a:t>Man ser </a:t>
            </a:r>
            <a:r>
              <a:rPr lang="en-US" sz="1800" dirty="0" err="1">
                <a:solidFill>
                  <a:schemeClr val="bg1"/>
                </a:solidFill>
              </a:rPr>
              <a:t>strålen</a:t>
            </a:r>
            <a:r>
              <a:rPr lang="en-US" sz="1800" dirty="0">
                <a:solidFill>
                  <a:schemeClr val="bg1"/>
                </a:solidFill>
              </a:rPr>
              <a:t>.</a:t>
            </a:r>
          </a:p>
          <a:p>
            <a:r>
              <a:rPr lang="en-US" sz="1800" dirty="0" err="1">
                <a:solidFill>
                  <a:schemeClr val="bg1"/>
                </a:solidFill>
              </a:rPr>
              <a:t>Nogle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gange</a:t>
            </a:r>
            <a:r>
              <a:rPr lang="en-US" sz="1800" dirty="0">
                <a:solidFill>
                  <a:schemeClr val="bg1"/>
                </a:solidFill>
              </a:rPr>
              <a:t> ser man </a:t>
            </a:r>
            <a:r>
              <a:rPr lang="en-US" sz="1800" dirty="0" err="1">
                <a:solidFill>
                  <a:schemeClr val="bg1"/>
                </a:solidFill>
              </a:rPr>
              <a:t>strålen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bevæge</a:t>
            </a:r>
            <a:r>
              <a:rPr lang="en-US" sz="1800" dirty="0">
                <a:solidFill>
                  <a:schemeClr val="bg1"/>
                </a:solidFill>
              </a:rPr>
              <a:t> sig hen </a:t>
            </a:r>
            <a:r>
              <a:rPr lang="en-US" sz="1800" dirty="0" err="1">
                <a:solidFill>
                  <a:schemeClr val="bg1"/>
                </a:solidFill>
              </a:rPr>
              <a:t>til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målet</a:t>
            </a:r>
            <a:endParaRPr lang="en-US" sz="1800" dirty="0">
              <a:solidFill>
                <a:schemeClr val="bg1"/>
              </a:solidFill>
            </a:endParaRPr>
          </a:p>
          <a:p>
            <a:r>
              <a:rPr lang="en-US" sz="1800" dirty="0">
                <a:solidFill>
                  <a:schemeClr val="bg1"/>
                </a:solidFill>
              </a:rPr>
              <a:t>Ingen </a:t>
            </a:r>
            <a:r>
              <a:rPr lang="en-US" sz="1800" dirty="0" err="1">
                <a:solidFill>
                  <a:schemeClr val="bg1"/>
                </a:solidFill>
              </a:rPr>
              <a:t>bruger</a:t>
            </a:r>
            <a:r>
              <a:rPr lang="en-US" sz="1800" dirty="0">
                <a:solidFill>
                  <a:schemeClr val="bg1"/>
                </a:solidFill>
              </a:rPr>
              <a:t> et </a:t>
            </a:r>
            <a:r>
              <a:rPr lang="en-US" sz="1800" dirty="0" err="1">
                <a:solidFill>
                  <a:schemeClr val="bg1"/>
                </a:solidFill>
              </a:rPr>
              <a:t>spejl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til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rustning</a:t>
            </a:r>
            <a:r>
              <a:rPr lang="en-US" sz="1800" dirty="0">
                <a:solidFill>
                  <a:schemeClr val="bg1"/>
                </a:solidFill>
              </a:rPr>
              <a:t>.</a:t>
            </a:r>
          </a:p>
          <a:p>
            <a:r>
              <a:rPr lang="en-US" sz="1800" dirty="0">
                <a:solidFill>
                  <a:schemeClr val="bg1"/>
                </a:solidFill>
              </a:rPr>
              <a:t>De </a:t>
            </a:r>
            <a:r>
              <a:rPr lang="en-US" sz="1800" dirty="0" err="1">
                <a:solidFill>
                  <a:schemeClr val="bg1"/>
                </a:solidFill>
              </a:rPr>
              <a:t>gode</a:t>
            </a:r>
            <a:r>
              <a:rPr lang="en-US" sz="1800" dirty="0">
                <a:solidFill>
                  <a:schemeClr val="bg1"/>
                </a:solidFill>
              </a:rPr>
              <a:t> er </a:t>
            </a:r>
            <a:r>
              <a:rPr lang="en-US" sz="1800" dirty="0" err="1">
                <a:solidFill>
                  <a:schemeClr val="bg1"/>
                </a:solidFill>
              </a:rPr>
              <a:t>altid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bedre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til</a:t>
            </a:r>
            <a:r>
              <a:rPr lang="en-US" sz="1800" dirty="0">
                <a:solidFill>
                  <a:schemeClr val="bg1"/>
                </a:solidFill>
              </a:rPr>
              <a:t> at </a:t>
            </a:r>
            <a:r>
              <a:rPr lang="en-US" sz="1800" dirty="0" err="1">
                <a:solidFill>
                  <a:schemeClr val="bg1"/>
                </a:solidFill>
              </a:rPr>
              <a:t>skyde</a:t>
            </a:r>
            <a:r>
              <a:rPr lang="en-US" sz="1800" dirty="0">
                <a:solidFill>
                  <a:schemeClr val="bg1"/>
                </a:solidFill>
              </a:rPr>
              <a:t> end de </a:t>
            </a:r>
            <a:r>
              <a:rPr lang="en-US" sz="1800" dirty="0" err="1">
                <a:solidFill>
                  <a:schemeClr val="bg1"/>
                </a:solidFill>
              </a:rPr>
              <a:t>onde</a:t>
            </a:r>
            <a:r>
              <a:rPr lang="en-US" sz="1800" dirty="0">
                <a:solidFill>
                  <a:schemeClr val="bg1"/>
                </a:solidFill>
              </a:rPr>
              <a:t> er.</a:t>
            </a:r>
          </a:p>
          <a:p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4" name="Billede 3" descr="Et billede, der indeholder våben, pistol&#10;&#10;Automatisk genereret beskrivelse">
            <a:extLst>
              <a:ext uri="{FF2B5EF4-FFF2-40B4-BE49-F238E27FC236}">
                <a16:creationId xmlns:a16="http://schemas.microsoft.com/office/drawing/2014/main" id="{E66C228D-50BA-4675-98D0-40982B9DE3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04" r="43602" b="-2"/>
          <a:stretch/>
        </p:blipFill>
        <p:spPr>
          <a:xfrm>
            <a:off x="2110780" y="2913029"/>
            <a:ext cx="3549663" cy="3157838"/>
          </a:xfrm>
          <a:prstGeom prst="rect">
            <a:avLst/>
          </a:prstGeom>
        </p:spPr>
      </p:pic>
      <p:grpSp>
        <p:nvGrpSpPr>
          <p:cNvPr id="155" name="Group 154">
            <a:extLst>
              <a:ext uri="{FF2B5EF4-FFF2-40B4-BE49-F238E27FC236}">
                <a16:creationId xmlns:a16="http://schemas.microsoft.com/office/drawing/2014/main" id="{9179F18E-58CC-4A89-979E-34AC693B2D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6200000">
            <a:off x="474192" y="3069202"/>
            <a:ext cx="304800" cy="429768"/>
            <a:chOff x="215328" y="-46937"/>
            <a:chExt cx="304800" cy="2773841"/>
          </a:xfrm>
        </p:grpSpPr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9D07F5E0-56E3-4C0B-87D3-3C1C03DD11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3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BFEA19CE-000C-4F9C-9DF4-D1E8A03F9A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69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EA5452EE-DDDB-4EEF-8570-B0FA6C98B7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85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F48CC4D6-CE8A-4006-834E-52FCCF7406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01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6" name="Picture 2" descr="1,782 Laser Gun Stock Photos, Pictures &amp; Royalty-Free Images - iStock">
            <a:extLst>
              <a:ext uri="{FF2B5EF4-FFF2-40B4-BE49-F238E27FC236}">
                <a16:creationId xmlns:a16="http://schemas.microsoft.com/office/drawing/2014/main" id="{3010C349-AAA0-46E1-B1CF-07A24DC6A05C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73" b="-2"/>
          <a:stretch/>
        </p:blipFill>
        <p:spPr bwMode="auto">
          <a:xfrm>
            <a:off x="5928658" y="2933771"/>
            <a:ext cx="3549663" cy="3162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1" name="Rectangle 160">
            <a:extLst>
              <a:ext uri="{FF2B5EF4-FFF2-40B4-BE49-F238E27FC236}">
                <a16:creationId xmlns:a16="http://schemas.microsoft.com/office/drawing/2014/main" id="{DC953D31-C1A7-4FC4-8CDF-85E2F34ABF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" y="6140785"/>
            <a:ext cx="6095997" cy="711252"/>
          </a:xfrm>
          <a:prstGeom prst="rect">
            <a:avLst/>
          </a:prstGeom>
          <a:gradFill flip="none" rotWithShape="1">
            <a:gsLst>
              <a:gs pos="10000">
                <a:schemeClr val="tx2">
                  <a:lumMod val="50000"/>
                  <a:alpha val="10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10F141FE-87E1-4A1E-97A5-B072042E0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616345" y="5940560"/>
            <a:ext cx="1285875" cy="549007"/>
            <a:chOff x="7029447" y="3514725"/>
            <a:chExt cx="1285875" cy="549007"/>
          </a:xfrm>
        </p:grpSpPr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4523F37A-A07A-4CAC-AFC1-3FA4FD4BFC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>
              <a:extLst>
                <a:ext uri="{FF2B5EF4-FFF2-40B4-BE49-F238E27FC236}">
                  <a16:creationId xmlns:a16="http://schemas.microsoft.com/office/drawing/2014/main" id="{388A387D-82C8-40B7-BADA-6BDBD9B3B1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CEB29A9F-593B-416C-AC64-DE56AE976C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44A393C6-4F1D-4472-A646-B2BADD561C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41420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C7143E-126E-428F-BAF6-8D9E7D321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Almindelig lys og laser lys.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8905946B-4A93-4470-ADC7-00271DDC04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07818"/>
            <a:ext cx="5181600" cy="4492982"/>
          </a:xfrm>
        </p:spPr>
        <p:txBody>
          <a:bodyPr/>
          <a:lstStyle/>
          <a:p>
            <a:pPr marL="0" indent="0">
              <a:buNone/>
            </a:pPr>
            <a:endParaRPr lang="da-DK" b="1" dirty="0"/>
          </a:p>
          <a:p>
            <a:pPr marL="0" indent="0">
              <a:buNone/>
            </a:pPr>
            <a:endParaRPr lang="da-DK" b="1" dirty="0"/>
          </a:p>
          <a:p>
            <a:pPr marL="0" indent="0">
              <a:buNone/>
            </a:pPr>
            <a:endParaRPr lang="da-DK" b="1" dirty="0"/>
          </a:p>
          <a:p>
            <a:pPr marL="0" indent="0">
              <a:buNone/>
            </a:pPr>
            <a:r>
              <a:rPr lang="da-DK" b="1" dirty="0"/>
              <a:t>Almindeligt lys fra lampe</a:t>
            </a:r>
          </a:p>
          <a:p>
            <a:r>
              <a:rPr lang="da-DK" dirty="0"/>
              <a:t>Udbredes i alle retninger</a:t>
            </a:r>
          </a:p>
          <a:p>
            <a:r>
              <a:rPr lang="da-DK" dirty="0"/>
              <a:t>Hvidt lys: dvs. blanding af bølgelængder &amp; frekvenser.</a:t>
            </a:r>
          </a:p>
          <a:p>
            <a:r>
              <a:rPr lang="da-DK" dirty="0"/>
              <a:t>Blanding af forskellige polariseringer</a:t>
            </a:r>
          </a:p>
          <a:p>
            <a:endParaRPr lang="da-DK" dirty="0"/>
          </a:p>
          <a:p>
            <a:pPr marL="0" indent="0">
              <a:buNone/>
            </a:pPr>
            <a:endParaRPr lang="da-DK" dirty="0"/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AB9A9579-D383-470C-AE09-6DFC202B1D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07818"/>
            <a:ext cx="5181600" cy="4351338"/>
          </a:xfrm>
        </p:spPr>
        <p:txBody>
          <a:bodyPr/>
          <a:lstStyle/>
          <a:p>
            <a:pPr marL="0" indent="0">
              <a:buNone/>
            </a:pPr>
            <a:endParaRPr lang="da-DK" b="1" dirty="0"/>
          </a:p>
          <a:p>
            <a:pPr marL="0" indent="0">
              <a:buNone/>
            </a:pPr>
            <a:endParaRPr lang="da-DK" b="1" dirty="0"/>
          </a:p>
          <a:p>
            <a:pPr marL="0" indent="0">
              <a:buNone/>
            </a:pPr>
            <a:endParaRPr lang="da-DK" b="1" dirty="0"/>
          </a:p>
          <a:p>
            <a:pPr marL="0" indent="0">
              <a:buNone/>
            </a:pPr>
            <a:r>
              <a:rPr lang="da-DK" b="1" dirty="0"/>
              <a:t>Laser</a:t>
            </a:r>
          </a:p>
          <a:p>
            <a:r>
              <a:rPr lang="da-DK" dirty="0"/>
              <a:t>Udbredes i én retning.</a:t>
            </a:r>
          </a:p>
          <a:p>
            <a:r>
              <a:rPr lang="da-DK" dirty="0"/>
              <a:t>Monokromatisk lys: dvs. kun én bølgelængde &amp; frekvens.</a:t>
            </a:r>
          </a:p>
          <a:p>
            <a:r>
              <a:rPr lang="da-DK" dirty="0"/>
              <a:t>Samme polarisering.</a:t>
            </a:r>
          </a:p>
        </p:txBody>
      </p:sp>
      <p:pic>
        <p:nvPicPr>
          <p:cNvPr id="5" name="Billede 4">
            <a:extLst>
              <a:ext uri="{FF2B5EF4-FFF2-40B4-BE49-F238E27FC236}">
                <a16:creationId xmlns:a16="http://schemas.microsoft.com/office/drawing/2014/main" id="{5D975792-6F80-47BE-B1CF-B0F73248E3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8076" y="1483617"/>
            <a:ext cx="1945383" cy="1945383"/>
          </a:xfrm>
          <a:prstGeom prst="rect">
            <a:avLst/>
          </a:prstGeom>
        </p:spPr>
      </p:pic>
      <p:pic>
        <p:nvPicPr>
          <p:cNvPr id="2050" name="Picture 2" descr="Diodelaser penlight -grøn 532nm 1mW">
            <a:extLst>
              <a:ext uri="{FF2B5EF4-FFF2-40B4-BE49-F238E27FC236}">
                <a16:creationId xmlns:a16="http://schemas.microsoft.com/office/drawing/2014/main" id="{25003D20-D4F0-4200-BD68-1CF5EE5C69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743" y="1295400"/>
            <a:ext cx="21336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8159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9FF39D-488A-4C3E-85CF-894EC6101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For at forstå laseren skal vi vide:</a:t>
            </a:r>
          </a:p>
        </p:txBody>
      </p:sp>
      <p:sp>
        <p:nvSpPr>
          <p:cNvPr id="5" name="Pladsholder til indhold 4">
            <a:extLst>
              <a:ext uri="{FF2B5EF4-FFF2-40B4-BE49-F238E27FC236}">
                <a16:creationId xmlns:a16="http://schemas.microsoft.com/office/drawing/2014/main" id="{0297A3DF-9807-4B09-8ED8-3AE9FDDE84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Hvordan lys opfører sig som bølge.</a:t>
            </a:r>
          </a:p>
          <a:p>
            <a:r>
              <a:rPr lang="da-DK" dirty="0"/>
              <a:t>Hvordan lys også optræder som ”fotoner” (små partikler eller pakker af energi)</a:t>
            </a:r>
          </a:p>
          <a:p>
            <a:r>
              <a:rPr lang="da-DK" dirty="0"/>
              <a:t>Hvordan atomet er opbygget med kærne og elektroner.</a:t>
            </a:r>
          </a:p>
          <a:p>
            <a:r>
              <a:rPr lang="da-DK" dirty="0"/>
              <a:t>Hvordan et atom udsender og absorberer stråling.</a:t>
            </a:r>
          </a:p>
          <a:p>
            <a:endParaRPr lang="da-DK" dirty="0"/>
          </a:p>
          <a:p>
            <a:pPr marL="0" indent="0">
              <a:buNone/>
            </a:pPr>
            <a:r>
              <a:rPr lang="da-DK" dirty="0"/>
              <a:t>Det er alt sammen del af kærnestoffet på fysik C.</a:t>
            </a: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69090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92CAB6-DE69-43EF-8679-12C959258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L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ight </a:t>
            </a:r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mplification by </a:t>
            </a:r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timulated </a:t>
            </a:r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E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mission of </a:t>
            </a:r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R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adiation -LASER</a:t>
            </a:r>
            <a:endParaRPr lang="da-DK" sz="3600" dirty="0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9E00B276-3B3B-4CD2-8D70-F91AF39A4A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Først skal vi arbejde med ”</a:t>
            </a:r>
            <a:r>
              <a:rPr lang="da-DK" b="1" dirty="0"/>
              <a:t>L</a:t>
            </a:r>
            <a:r>
              <a:rPr lang="da-DK" dirty="0"/>
              <a:t>ight” </a:t>
            </a:r>
          </a:p>
          <a:p>
            <a:pPr marL="0" indent="0">
              <a:buNone/>
            </a:pPr>
            <a:endParaRPr lang="da-DK" dirty="0"/>
          </a:p>
          <a:p>
            <a:pPr marL="0" indent="0">
              <a:buNone/>
            </a:pPr>
            <a:r>
              <a:rPr lang="da-DK" dirty="0"/>
              <a:t>Siden skal vi se på:</a:t>
            </a:r>
          </a:p>
          <a:p>
            <a:r>
              <a:rPr lang="da-DK" dirty="0"/>
              <a:t>”</a:t>
            </a:r>
            <a:r>
              <a:rPr lang="da-DK" b="1" dirty="0" err="1"/>
              <a:t>A</a:t>
            </a:r>
            <a:r>
              <a:rPr lang="da-DK" dirty="0" err="1"/>
              <a:t>mplification</a:t>
            </a:r>
            <a:r>
              <a:rPr lang="da-DK" dirty="0"/>
              <a:t>” betyder ”forøgelse” eller ”forstørrelse”</a:t>
            </a:r>
          </a:p>
          <a:p>
            <a:r>
              <a:rPr lang="da-DK" dirty="0"/>
              <a:t>Vi skal nu til at lære noget om ”</a:t>
            </a:r>
            <a:r>
              <a:rPr lang="en-US" sz="28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E</a:t>
            </a:r>
            <a:r>
              <a:rPr lang="en-US" sz="2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mission of </a:t>
            </a:r>
            <a:r>
              <a:rPr lang="en-US" sz="28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R</a:t>
            </a:r>
            <a:r>
              <a:rPr lang="en-US" sz="2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adiation</a:t>
            </a:r>
            <a:r>
              <a:rPr lang="da-DK" dirty="0"/>
              <a:t>”, </a:t>
            </a:r>
            <a:r>
              <a:rPr lang="da-DK" dirty="0" err="1"/>
              <a:t>dvs</a:t>
            </a:r>
            <a:r>
              <a:rPr lang="da-DK" dirty="0"/>
              <a:t> hvordan atomer kan udsende stråling.</a:t>
            </a:r>
          </a:p>
          <a:p>
            <a:r>
              <a:rPr lang="da-DK" dirty="0"/>
              <a:t>Derefter skal vi lære hvordan man ”</a:t>
            </a:r>
            <a:r>
              <a:rPr lang="da-DK" dirty="0" err="1"/>
              <a:t>stimmulerer</a:t>
            </a:r>
            <a:r>
              <a:rPr lang="da-DK" dirty="0"/>
              <a:t>” denne udsendelse af stråling.</a:t>
            </a:r>
          </a:p>
        </p:txBody>
      </p:sp>
    </p:spTree>
    <p:extLst>
      <p:ext uri="{BB962C8B-B14F-4D97-AF65-F5344CB8AC3E}">
        <p14:creationId xmlns:p14="http://schemas.microsoft.com/office/powerpoint/2010/main" val="747597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24702</TotalTime>
  <Words>236</Words>
  <Application>Microsoft Office PowerPoint</Application>
  <PresentationFormat>Widescreen</PresentationFormat>
  <Paragraphs>37</Paragraphs>
  <Slides>5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Office-tema</vt:lpstr>
      <vt:lpstr>Hvordan virker en laser.</vt:lpstr>
      <vt:lpstr>Laser i film</vt:lpstr>
      <vt:lpstr>Almindelig lys og laser lys.</vt:lpstr>
      <vt:lpstr>For at forstå laseren skal vi vide:</vt:lpstr>
      <vt:lpstr>Light Amplification by Stimulated Emission of Radiation -LASER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Hvordan virker en laser.</dc:title>
  <dc:creator>Torkild Enge</dc:creator>
  <cp:lastModifiedBy>Lise Mellergaard Amby (LI | RA)</cp:lastModifiedBy>
  <cp:revision>12</cp:revision>
  <dcterms:created xsi:type="dcterms:W3CDTF">2021-03-02T06:30:12Z</dcterms:created>
  <dcterms:modified xsi:type="dcterms:W3CDTF">2025-03-10T08:06:13Z</dcterms:modified>
</cp:coreProperties>
</file>